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57" r:id="rId3"/>
    <p:sldId id="258" r:id="rId4"/>
    <p:sldId id="277" r:id="rId5"/>
    <p:sldId id="259" r:id="rId6"/>
    <p:sldId id="289" r:id="rId7"/>
    <p:sldId id="261" r:id="rId8"/>
    <p:sldId id="262" r:id="rId9"/>
    <p:sldId id="300" r:id="rId10"/>
    <p:sldId id="278" r:id="rId11"/>
    <p:sldId id="279" r:id="rId12"/>
    <p:sldId id="290" r:id="rId13"/>
    <p:sldId id="297" r:id="rId14"/>
    <p:sldId id="263" r:id="rId15"/>
    <p:sldId id="276" r:id="rId16"/>
    <p:sldId id="264" r:id="rId17"/>
    <p:sldId id="291" r:id="rId18"/>
    <p:sldId id="265" r:id="rId19"/>
    <p:sldId id="292" r:id="rId20"/>
    <p:sldId id="294" r:id="rId21"/>
    <p:sldId id="266" r:id="rId22"/>
    <p:sldId id="280" r:id="rId23"/>
    <p:sldId id="271" r:id="rId24"/>
    <p:sldId id="281" r:id="rId25"/>
    <p:sldId id="301" r:id="rId26"/>
    <p:sldId id="272" r:id="rId27"/>
    <p:sldId id="274" r:id="rId28"/>
    <p:sldId id="302" r:id="rId29"/>
    <p:sldId id="275" r:id="rId30"/>
    <p:sldId id="273" r:id="rId31"/>
    <p:sldId id="282" r:id="rId32"/>
    <p:sldId id="296" r:id="rId33"/>
    <p:sldId id="267" r:id="rId34"/>
    <p:sldId id="283" r:id="rId35"/>
    <p:sldId id="268" r:id="rId36"/>
    <p:sldId id="284" r:id="rId37"/>
    <p:sldId id="269" r:id="rId38"/>
    <p:sldId id="286" r:id="rId39"/>
    <p:sldId id="288" r:id="rId40"/>
    <p:sldId id="303" r:id="rId41"/>
    <p:sldId id="299" r:id="rId42"/>
    <p:sldId id="28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792" autoAdjust="0"/>
  </p:normalViewPr>
  <p:slideViewPr>
    <p:cSldViewPr snapToGrid="0">
      <p:cViewPr varScale="1">
        <p:scale>
          <a:sx n="62" d="100"/>
          <a:sy n="62" d="100"/>
        </p:scale>
        <p:origin x="828" y="76"/>
      </p:cViewPr>
      <p:guideLst/>
    </p:cSldViewPr>
  </p:slideViewPr>
  <p:notesTextViewPr>
    <p:cViewPr>
      <p:scale>
        <a:sx n="1" d="1"/>
        <a:sy n="1" d="1"/>
      </p:scale>
      <p:origin x="0" y="0"/>
    </p:cViewPr>
  </p:notesTextViewPr>
  <p:sorterViewPr>
    <p:cViewPr>
      <p:scale>
        <a:sx n="80" d="100"/>
        <a:sy n="80" d="100"/>
      </p:scale>
      <p:origin x="0" y="-34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5" Type="http://schemas.openxmlformats.org/officeDocument/2006/relationships/image" Target="../media/image78.wmf"/><Relationship Id="rId4" Type="http://schemas.openxmlformats.org/officeDocument/2006/relationships/image" Target="../media/image7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875916-E7E1-492E-93AC-A343492A4D3E}" type="datetimeFigureOut">
              <a:rPr lang="en-US" smtClean="0"/>
              <a:t>9/28/2020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5A43D-2CF3-44F0-AE6E-6E39F6CBF835}" type="slidenum">
              <a:rPr lang="en-US" smtClean="0"/>
              <a:t>‹#›</a:t>
            </a:fld>
            <a:endParaRPr lang="en-US"/>
          </a:p>
        </p:txBody>
      </p:sp>
    </p:spTree>
    <p:extLst>
      <p:ext uri="{BB962C8B-B14F-4D97-AF65-F5344CB8AC3E}">
        <p14:creationId xmlns:p14="http://schemas.microsoft.com/office/powerpoint/2010/main" val="250633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n.wikipedia.org/wiki/Bone"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en.wikipedia.org/wiki/Middle_ear"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hyperphysics.phy-astr.gsu.edu/hbase/thermo/adiab.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05A43D-2CF3-44F0-AE6E-6E39F6CBF835}" type="slidenum">
              <a:rPr lang="en-US" smtClean="0"/>
              <a:t>1</a:t>
            </a:fld>
            <a:endParaRPr lang="en-US"/>
          </a:p>
        </p:txBody>
      </p:sp>
    </p:spTree>
    <p:extLst>
      <p:ext uri="{BB962C8B-B14F-4D97-AF65-F5344CB8AC3E}">
        <p14:creationId xmlns:p14="http://schemas.microsoft.com/office/powerpoint/2010/main" val="2889445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litre</a:t>
            </a:r>
            <a:r>
              <a:rPr lang="en-US" dirty="0"/>
              <a:t> = 1000</a:t>
            </a:r>
            <a:r>
              <a:rPr lang="en-US" baseline="0" dirty="0"/>
              <a:t> cm^-3</a:t>
            </a:r>
          </a:p>
          <a:p>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11</a:t>
            </a:fld>
            <a:endParaRPr lang="en-US"/>
          </a:p>
        </p:txBody>
      </p:sp>
    </p:spTree>
    <p:extLst>
      <p:ext uri="{BB962C8B-B14F-4D97-AF65-F5344CB8AC3E}">
        <p14:creationId xmlns:p14="http://schemas.microsoft.com/office/powerpoint/2010/main" val="85475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a:t>
            </a:r>
            <a:r>
              <a:rPr lang="en-US" baseline="0" dirty="0"/>
              <a:t> pressure at sea level 1.01 x 10^5 Pa</a:t>
            </a:r>
          </a:p>
          <a:p>
            <a:r>
              <a:rPr lang="en-US" baseline="0" dirty="0"/>
              <a:t>Air density at sea level = 1.3 kg/m^3</a:t>
            </a:r>
          </a:p>
          <a:p>
            <a:r>
              <a:rPr lang="en-US" baseline="0" dirty="0"/>
              <a:t>C = 330 m/s</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12</a:t>
            </a:fld>
            <a:endParaRPr lang="en-US"/>
          </a:p>
        </p:txBody>
      </p:sp>
    </p:spTree>
    <p:extLst>
      <p:ext uri="{BB962C8B-B14F-4D97-AF65-F5344CB8AC3E}">
        <p14:creationId xmlns:p14="http://schemas.microsoft.com/office/powerpoint/2010/main" val="4005072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ym typeface="Symbol" panose="05050102010706020507" pitchFamily="18" charset="2"/>
              </a:rPr>
              <a:t>air = 1.4</a:t>
            </a:r>
          </a:p>
          <a:p>
            <a:r>
              <a:rPr lang="en-US" dirty="0">
                <a:sym typeface="Symbol" panose="05050102010706020507" pitchFamily="18" charset="2"/>
              </a:rPr>
              <a:t>Both formula give v = 346.5 m/s@25C</a:t>
            </a:r>
          </a:p>
          <a:p>
            <a:r>
              <a:rPr lang="en-US" dirty="0">
                <a:sym typeface="Symbol" panose="05050102010706020507" pitchFamily="18" charset="2"/>
              </a:rPr>
              <a:t>To solve this problem, we can calculate the speed of sound wave from direct formula shown in the slide.</a:t>
            </a:r>
          </a:p>
          <a:p>
            <a:r>
              <a:rPr lang="en-US" dirty="0">
                <a:sym typeface="Symbol" panose="05050102010706020507" pitchFamily="18" charset="2"/>
              </a:rPr>
              <a:t>Alternatively we can just substitute the temperature in the 331.6 + 0.606t.</a:t>
            </a:r>
          </a:p>
          <a:p>
            <a:r>
              <a:rPr lang="en-US" dirty="0">
                <a:sym typeface="Symbol" panose="05050102010706020507" pitchFamily="18" charset="2"/>
              </a:rPr>
              <a:t>Both ways will give you the </a:t>
            </a:r>
            <a:r>
              <a:rPr lang="en-US">
                <a:sym typeface="Symbol" panose="05050102010706020507" pitchFamily="18" charset="2"/>
              </a:rPr>
              <a:t>same answer!</a:t>
            </a:r>
            <a:endParaRPr lang="en-US" dirty="0"/>
          </a:p>
        </p:txBody>
      </p:sp>
      <p:sp>
        <p:nvSpPr>
          <p:cNvPr id="4" name="Slide Number Placeholder 3"/>
          <p:cNvSpPr>
            <a:spLocks noGrp="1"/>
          </p:cNvSpPr>
          <p:nvPr>
            <p:ph type="sldNum" sz="quarter" idx="5"/>
          </p:nvPr>
        </p:nvSpPr>
        <p:spPr/>
        <p:txBody>
          <a:bodyPr/>
          <a:lstStyle/>
          <a:p>
            <a:fld id="{B105A43D-2CF3-44F0-AE6E-6E39F6CBF835}" type="slidenum">
              <a:rPr lang="en-US" smtClean="0"/>
              <a:t>13</a:t>
            </a:fld>
            <a:endParaRPr lang="en-US"/>
          </a:p>
        </p:txBody>
      </p:sp>
    </p:spTree>
    <p:extLst>
      <p:ext uri="{BB962C8B-B14F-4D97-AF65-F5344CB8AC3E}">
        <p14:creationId xmlns:p14="http://schemas.microsoft.com/office/powerpoint/2010/main" val="918336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a:t>
            </a:r>
            <a:r>
              <a:rPr lang="en-US" baseline="0" dirty="0"/>
              <a:t> = </a:t>
            </a:r>
            <a:r>
              <a:rPr lang="en-US" baseline="0" dirty="0" err="1"/>
              <a:t>e^i</a:t>
            </a:r>
            <a:r>
              <a:rPr lang="en-US" baseline="0" dirty="0">
                <a:sym typeface="Symbol" panose="05050102010706020507" pitchFamily="18" charset="2"/>
              </a:rPr>
              <a:t>/2</a:t>
            </a:r>
          </a:p>
          <a:p>
            <a:r>
              <a:rPr lang="en-US" baseline="0" dirty="0">
                <a:sym typeface="Symbol" panose="05050102010706020507" pitchFamily="18" charset="2"/>
              </a:rPr>
              <a:t>Notice that pressure and displacement always has 90</a:t>
            </a:r>
            <a:r>
              <a:rPr lang="en-US" baseline="30000" dirty="0">
                <a:sym typeface="Symbol" panose="05050102010706020507" pitchFamily="18" charset="2"/>
              </a:rPr>
              <a:t>0</a:t>
            </a:r>
            <a:r>
              <a:rPr lang="en-US" baseline="0" dirty="0">
                <a:sym typeface="Symbol" panose="05050102010706020507" pitchFamily="18" charset="2"/>
              </a:rPr>
              <a:t> out of phase.</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14</a:t>
            </a:fld>
            <a:endParaRPr lang="en-US"/>
          </a:p>
        </p:txBody>
      </p:sp>
    </p:spTree>
    <p:extLst>
      <p:ext uri="{BB962C8B-B14F-4D97-AF65-F5344CB8AC3E}">
        <p14:creationId xmlns:p14="http://schemas.microsoft.com/office/powerpoint/2010/main" val="4199725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a:t>จริง</a:t>
            </a:r>
            <a:r>
              <a:rPr lang="th-TH" baseline="0" dirty="0"/>
              <a:t> ๆ แล้ว </a:t>
            </a:r>
            <a:r>
              <a:rPr lang="en-US" baseline="0" dirty="0"/>
              <a:t>kinetic energy per unit cross section </a:t>
            </a:r>
            <a:r>
              <a:rPr lang="th-TH" baseline="0" dirty="0"/>
              <a:t>ก็คือ </a:t>
            </a:r>
            <a:r>
              <a:rPr lang="en-US" baseline="0" dirty="0"/>
              <a:t>energy density </a:t>
            </a:r>
            <a:r>
              <a:rPr lang="th-TH" baseline="0" dirty="0"/>
              <a:t>แต่เนื่องจาก เราใช้ </a:t>
            </a:r>
            <a:r>
              <a:rPr lang="en-US" baseline="0" dirty="0"/>
              <a:t>unit </a:t>
            </a:r>
            <a:r>
              <a:rPr lang="en-US" baseline="0" dirty="0" err="1"/>
              <a:t>crosssection</a:t>
            </a:r>
            <a:endParaRPr lang="en-US" dirty="0"/>
          </a:p>
          <a:p>
            <a:r>
              <a:rPr lang="en-US" dirty="0"/>
              <a:t>Kinetic energy</a:t>
            </a:r>
            <a:r>
              <a:rPr lang="en-US" baseline="0" dirty="0"/>
              <a:t> density = kinetic energy per unit volume</a:t>
            </a:r>
          </a:p>
          <a:p>
            <a:r>
              <a:rPr lang="en-US" baseline="0" dirty="0"/>
              <a:t>Potential energy density = potential energy per unit volume</a:t>
            </a:r>
          </a:p>
          <a:p>
            <a:r>
              <a:rPr lang="th-TH" baseline="0" dirty="0"/>
              <a:t>เมื่อพิจารณา </a:t>
            </a:r>
            <a:r>
              <a:rPr lang="en-US" baseline="0" dirty="0"/>
              <a:t>kinetic energy per volume </a:t>
            </a:r>
            <a:r>
              <a:rPr lang="th-TH" baseline="0" dirty="0"/>
              <a:t>เราก็จะหา </a:t>
            </a:r>
            <a:r>
              <a:rPr lang="th-TH" baseline="0" dirty="0">
                <a:sym typeface="Symbol" panose="05050102010706020507" pitchFamily="18" charset="2"/>
              </a:rPr>
              <a:t></a:t>
            </a:r>
            <a:r>
              <a:rPr lang="en-US" baseline="0" dirty="0">
                <a:sym typeface="Symbol" panose="05050102010706020507" pitchFamily="18" charset="2"/>
              </a:rPr>
              <a:t>KE </a:t>
            </a:r>
            <a:r>
              <a:rPr lang="th-TH" baseline="0" dirty="0">
                <a:sym typeface="Symbol" panose="05050102010706020507" pitchFamily="18" charset="2"/>
              </a:rPr>
              <a:t>ด้วย </a:t>
            </a:r>
            <a:r>
              <a:rPr lang="en-US" baseline="0" dirty="0">
                <a:sym typeface="Symbol" panose="05050102010706020507" pitchFamily="18" charset="2"/>
              </a:rPr>
              <a:t>volume </a:t>
            </a:r>
            <a:r>
              <a:rPr lang="th-TH" baseline="0" dirty="0">
                <a:sym typeface="Symbol" panose="05050102010706020507" pitchFamily="18" charset="2"/>
              </a:rPr>
              <a:t>ซึ่งคือผลคูณระหว่าง </a:t>
            </a:r>
            <a:r>
              <a:rPr lang="en-US" baseline="0" dirty="0">
                <a:sym typeface="Symbol" panose="05050102010706020507" pitchFamily="18" charset="2"/>
              </a:rPr>
              <a:t>cross section </a:t>
            </a:r>
            <a:r>
              <a:rPr lang="th-TH" baseline="0" dirty="0">
                <a:sym typeface="Symbol" panose="05050102010706020507" pitchFamily="18" charset="2"/>
              </a:rPr>
              <a:t>กับ </a:t>
            </a:r>
            <a:r>
              <a:rPr lang="en-US" baseline="0" dirty="0">
                <a:sym typeface="Symbol" panose="05050102010706020507" pitchFamily="18" charset="2"/>
              </a:rPr>
              <a:t>element thickness </a:t>
            </a:r>
            <a:r>
              <a:rPr lang="th-TH" baseline="0" dirty="0">
                <a:sym typeface="Symbol" panose="05050102010706020507" pitchFamily="18" charset="2"/>
              </a:rPr>
              <a:t></a:t>
            </a:r>
            <a:r>
              <a:rPr lang="en-US" baseline="0" dirty="0">
                <a:sym typeface="Symbol" panose="05050102010706020507" pitchFamily="18" charset="2"/>
              </a:rPr>
              <a:t>x </a:t>
            </a:r>
          </a:p>
          <a:p>
            <a:r>
              <a:rPr lang="th-TH" baseline="0" dirty="0">
                <a:sym typeface="Symbol" panose="05050102010706020507" pitchFamily="18" charset="2"/>
              </a:rPr>
              <a:t>เนื่องจาก </a:t>
            </a:r>
            <a:r>
              <a:rPr lang="en-US" baseline="0" dirty="0">
                <a:sym typeface="Symbol" panose="05050102010706020507" pitchFamily="18" charset="2"/>
              </a:rPr>
              <a:t>cross section </a:t>
            </a:r>
            <a:r>
              <a:rPr lang="th-TH" baseline="0" dirty="0">
                <a:sym typeface="Symbol" panose="05050102010706020507" pitchFamily="18" charset="2"/>
              </a:rPr>
              <a:t>คือ </a:t>
            </a:r>
            <a:r>
              <a:rPr lang="en-US" baseline="0" dirty="0">
                <a:sym typeface="Symbol" panose="05050102010706020507" pitchFamily="18" charset="2"/>
              </a:rPr>
              <a:t>unit cross section </a:t>
            </a:r>
            <a:r>
              <a:rPr lang="th-TH" baseline="0" dirty="0">
                <a:sym typeface="Symbol" panose="05050102010706020507" pitchFamily="18" charset="2"/>
              </a:rPr>
              <a:t>เมื่อทำให้เป็น </a:t>
            </a:r>
            <a:r>
              <a:rPr lang="en-US" baseline="0" dirty="0">
                <a:sym typeface="Symbol" panose="05050102010706020507" pitchFamily="18" charset="2"/>
              </a:rPr>
              <a:t>volume </a:t>
            </a:r>
            <a:r>
              <a:rPr lang="th-TH" baseline="0" dirty="0">
                <a:sym typeface="Symbol" panose="05050102010706020507" pitchFamily="18" charset="2"/>
              </a:rPr>
              <a:t>ต้องคูณด้วย </a:t>
            </a:r>
            <a:r>
              <a:rPr lang="en-US" baseline="0" dirty="0">
                <a:sym typeface="Symbol" panose="05050102010706020507" pitchFamily="18" charset="2"/>
              </a:rPr>
              <a:t>x </a:t>
            </a:r>
            <a:r>
              <a:rPr lang="th-TH" baseline="0" dirty="0">
                <a:sym typeface="Symbol" panose="05050102010706020507" pitchFamily="18" charset="2"/>
              </a:rPr>
              <a:t>จึงทำให้ ไม่มีเทอม </a:t>
            </a:r>
            <a:r>
              <a:rPr lang="en-US" baseline="0" dirty="0">
                <a:sym typeface="Symbol" panose="05050102010706020507" pitchFamily="18" charset="2"/>
              </a:rPr>
              <a:t>x </a:t>
            </a:r>
            <a:r>
              <a:rPr lang="th-TH" baseline="0" dirty="0">
                <a:sym typeface="Symbol" panose="05050102010706020507" pitchFamily="18" charset="2"/>
              </a:rPr>
              <a:t>เหลือในส่วนของ </a:t>
            </a:r>
            <a:r>
              <a:rPr lang="en-US" baseline="0" dirty="0">
                <a:sym typeface="Symbol" panose="05050102010706020507" pitchFamily="18" charset="2"/>
              </a:rPr>
              <a:t>kinetic energy density</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16</a:t>
            </a:fld>
            <a:endParaRPr lang="en-US"/>
          </a:p>
        </p:txBody>
      </p:sp>
    </p:spTree>
    <p:extLst>
      <p:ext uri="{BB962C8B-B14F-4D97-AF65-F5344CB8AC3E}">
        <p14:creationId xmlns:p14="http://schemas.microsoft.com/office/powerpoint/2010/main" val="2595485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Kinetic energy</a:t>
            </a:r>
            <a:r>
              <a:rPr lang="en-US" baseline="0" dirty="0"/>
              <a:t> density = kinetic energy per unit volume</a:t>
            </a:r>
          </a:p>
          <a:p>
            <a:r>
              <a:rPr lang="en-US" baseline="0" dirty="0"/>
              <a:t>Potential energy density = potential energy per unit volume</a:t>
            </a:r>
          </a:p>
          <a:p>
            <a:r>
              <a:rPr lang="en-US" baseline="0" dirty="0"/>
              <a:t>KE and PE are equal and vary in a similar manner with time and distance.</a:t>
            </a:r>
          </a:p>
          <a:p>
            <a:r>
              <a:rPr lang="en-US" baseline="0" dirty="0"/>
              <a:t>This is true in non dispersive medium.</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17</a:t>
            </a:fld>
            <a:endParaRPr lang="en-US"/>
          </a:p>
        </p:txBody>
      </p:sp>
    </p:spTree>
    <p:extLst>
      <p:ext uri="{BB962C8B-B14F-4D97-AF65-F5344CB8AC3E}">
        <p14:creationId xmlns:p14="http://schemas.microsoft.com/office/powerpoint/2010/main" val="3801147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Unit of intensity or energy flux is  W/m2</a:t>
            </a:r>
          </a:p>
          <a:p>
            <a:r>
              <a:rPr lang="en-US" dirty="0"/>
              <a:t>Dynamic range =</a:t>
            </a:r>
            <a:r>
              <a:rPr lang="en-US" baseline="0" dirty="0"/>
              <a:t>  an audible range from minimum to maximum</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18</a:t>
            </a:fld>
            <a:endParaRPr lang="en-US"/>
          </a:p>
        </p:txBody>
      </p:sp>
    </p:spTree>
    <p:extLst>
      <p:ext uri="{BB962C8B-B14F-4D97-AF65-F5344CB8AC3E}">
        <p14:creationId xmlns:p14="http://schemas.microsoft.com/office/powerpoint/2010/main" val="2169292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103 dB</a:t>
            </a:r>
          </a:p>
        </p:txBody>
      </p:sp>
      <p:sp>
        <p:nvSpPr>
          <p:cNvPr id="4" name="Slide Number Placeholder 3"/>
          <p:cNvSpPr>
            <a:spLocks noGrp="1"/>
          </p:cNvSpPr>
          <p:nvPr>
            <p:ph type="sldNum" sz="quarter" idx="10"/>
          </p:nvPr>
        </p:nvSpPr>
        <p:spPr/>
        <p:txBody>
          <a:bodyPr/>
          <a:lstStyle/>
          <a:p>
            <a:fld id="{B105A43D-2CF3-44F0-AE6E-6E39F6CBF835}" type="slidenum">
              <a:rPr lang="en-US" smtClean="0"/>
              <a:t>19</a:t>
            </a:fld>
            <a:endParaRPr lang="en-US"/>
          </a:p>
        </p:txBody>
      </p:sp>
    </p:spTree>
    <p:extLst>
      <p:ext uri="{BB962C8B-B14F-4D97-AF65-F5344CB8AC3E}">
        <p14:creationId xmlns:p14="http://schemas.microsoft.com/office/powerpoint/2010/main" val="2098684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 330 m/s</a:t>
            </a:r>
          </a:p>
          <a:p>
            <a:pPr marL="171450" indent="-171450">
              <a:buFont typeface="Symbol" panose="05050102010706020507" pitchFamily="18" charset="2"/>
              <a:buChar char="r"/>
            </a:pPr>
            <a:r>
              <a:rPr lang="en-US" dirty="0">
                <a:sym typeface="Symbol" panose="05050102010706020507" pitchFamily="18" charset="2"/>
              </a:rPr>
              <a:t>= 1.3 kg/m^3</a:t>
            </a:r>
          </a:p>
          <a:p>
            <a:pPr marL="0" indent="0">
              <a:buFont typeface="Symbol" panose="05050102010706020507" pitchFamily="18" charset="2"/>
              <a:buNone/>
            </a:pPr>
            <a:r>
              <a:rPr lang="en-US" dirty="0">
                <a:sym typeface="Symbol" panose="05050102010706020507" pitchFamily="18" charset="2"/>
              </a:rPr>
              <a:t>I0</a:t>
            </a:r>
            <a:r>
              <a:rPr lang="en-US" baseline="0" dirty="0">
                <a:sym typeface="Symbol" panose="05050102010706020507" pitchFamily="18" charset="2"/>
              </a:rPr>
              <a:t> 10^-12 W/m^2</a:t>
            </a:r>
            <a:endParaRPr lang="en-US" dirty="0">
              <a:sym typeface="Symbol" panose="05050102010706020507" pitchFamily="18" charset="2"/>
            </a:endParaRPr>
          </a:p>
        </p:txBody>
      </p:sp>
      <p:sp>
        <p:nvSpPr>
          <p:cNvPr id="4" name="Slide Number Placeholder 3"/>
          <p:cNvSpPr>
            <a:spLocks noGrp="1"/>
          </p:cNvSpPr>
          <p:nvPr>
            <p:ph type="sldNum" sz="quarter" idx="10"/>
          </p:nvPr>
        </p:nvSpPr>
        <p:spPr/>
        <p:txBody>
          <a:bodyPr/>
          <a:lstStyle/>
          <a:p>
            <a:fld id="{B105A43D-2CF3-44F0-AE6E-6E39F6CBF835}" type="slidenum">
              <a:rPr lang="en-US" smtClean="0"/>
              <a:t>20</a:t>
            </a:fld>
            <a:endParaRPr lang="en-US"/>
          </a:p>
        </p:txBody>
      </p:sp>
    </p:spTree>
    <p:extLst>
      <p:ext uri="{BB962C8B-B14F-4D97-AF65-F5344CB8AC3E}">
        <p14:creationId xmlns:p14="http://schemas.microsoft.com/office/powerpoint/2010/main" val="1158823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a:t>ถ้าดูจากนิยามของ</a:t>
            </a:r>
            <a:r>
              <a:rPr lang="th-TH" baseline="0" dirty="0"/>
              <a:t> </a:t>
            </a:r>
            <a:r>
              <a:rPr lang="en-US" baseline="0" dirty="0"/>
              <a:t>specific acoustic impedance </a:t>
            </a:r>
            <a:r>
              <a:rPr lang="th-TH" baseline="0" dirty="0"/>
              <a:t>แล้ว เราบอกได้ว่า เป็นค่าที่บอกเรา ในหนึ่งหน่วยอัตราเร็วของ </a:t>
            </a:r>
            <a:r>
              <a:rPr lang="en-US" baseline="0" dirty="0"/>
              <a:t>particle </a:t>
            </a:r>
            <a:r>
              <a:rPr lang="th-TH" baseline="0" dirty="0"/>
              <a:t>ต้องใช้ </a:t>
            </a:r>
            <a:r>
              <a:rPr lang="en-US" baseline="0" dirty="0"/>
              <a:t>excess pressure </a:t>
            </a:r>
            <a:r>
              <a:rPr lang="th-TH" baseline="0" dirty="0"/>
              <a:t>เท่าใด</a:t>
            </a:r>
          </a:p>
          <a:p>
            <a:r>
              <a:rPr lang="th-TH" baseline="0" dirty="0"/>
              <a:t>ดังนั้นถ้าเราเทียบ </a:t>
            </a:r>
            <a:r>
              <a:rPr lang="en-US" baseline="0" dirty="0"/>
              <a:t>specific acoustic impedance </a:t>
            </a:r>
            <a:r>
              <a:rPr lang="th-TH" baseline="0" dirty="0"/>
              <a:t>ของ สองตัวกลาง ตัวกลางหนึ่งมีค่า </a:t>
            </a:r>
            <a:r>
              <a:rPr lang="en-US" baseline="0" dirty="0"/>
              <a:t>specific acoustic impedance </a:t>
            </a:r>
            <a:r>
              <a:rPr lang="th-TH" baseline="0" dirty="0"/>
              <a:t>มากกว่าอีกตัวกลางหนึ่ง</a:t>
            </a:r>
          </a:p>
          <a:p>
            <a:r>
              <a:rPr lang="th-TH" baseline="0" dirty="0"/>
              <a:t>แสดงว่าตัวกลางแรกต้านการเปลี่ยนแปลงมากกว่าตัวกลางที่สอง</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21</a:t>
            </a:fld>
            <a:endParaRPr lang="en-US"/>
          </a:p>
        </p:txBody>
      </p:sp>
    </p:spTree>
    <p:extLst>
      <p:ext uri="{BB962C8B-B14F-4D97-AF65-F5344CB8AC3E}">
        <p14:creationId xmlns:p14="http://schemas.microsoft.com/office/powerpoint/2010/main" val="993221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is excess pressure</a:t>
            </a:r>
          </a:p>
          <a:p>
            <a:r>
              <a:rPr lang="en-US" baseline="0" dirty="0"/>
              <a:t>v is volume difference</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2</a:t>
            </a:fld>
            <a:endParaRPr lang="en-US"/>
          </a:p>
        </p:txBody>
      </p:sp>
    </p:spTree>
    <p:extLst>
      <p:ext uri="{BB962C8B-B14F-4D97-AF65-F5344CB8AC3E}">
        <p14:creationId xmlns:p14="http://schemas.microsoft.com/office/powerpoint/2010/main" val="204075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a:t>สังเกตว่าเป็นเหตุการณ์</a:t>
            </a:r>
            <a:r>
              <a:rPr lang="th-TH" baseline="0" dirty="0"/>
              <a:t> </a:t>
            </a:r>
            <a:r>
              <a:rPr lang="en-US" baseline="0" dirty="0"/>
              <a:t>normal incidence</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23</a:t>
            </a:fld>
            <a:endParaRPr lang="en-US"/>
          </a:p>
        </p:txBody>
      </p:sp>
    </p:spTree>
    <p:extLst>
      <p:ext uri="{BB962C8B-B14F-4D97-AF65-F5344CB8AC3E}">
        <p14:creationId xmlns:p14="http://schemas.microsoft.com/office/powerpoint/2010/main" val="854014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B-Scans</a:t>
            </a:r>
          </a:p>
          <a:p>
            <a:r>
              <a:rPr lang="en-US" dirty="0"/>
              <a:t>B-scans can be used to take an image of a cross-section through the body. The transducer is swept across the area and the time taken for pulses to return is used to determine distances, which are plotted as a series of dots on the image. B-Scans will give two-dimensional information about the cross-section. </a:t>
            </a:r>
          </a:p>
          <a:p>
            <a:endParaRPr lang="th-TH" dirty="0"/>
          </a:p>
        </p:txBody>
      </p:sp>
      <p:sp>
        <p:nvSpPr>
          <p:cNvPr id="4" name="Slide Number Placeholder 3"/>
          <p:cNvSpPr>
            <a:spLocks noGrp="1"/>
          </p:cNvSpPr>
          <p:nvPr>
            <p:ph type="sldNum" sz="quarter" idx="10"/>
          </p:nvPr>
        </p:nvSpPr>
        <p:spPr/>
        <p:txBody>
          <a:bodyPr/>
          <a:lstStyle/>
          <a:p>
            <a:fld id="{ACEE879E-7750-4F8A-B07C-5A3DB7AD0852}" type="slidenum">
              <a:rPr lang="en-US" smtClean="0"/>
              <a:pPr/>
              <a:t>29</a:t>
            </a:fld>
            <a:endParaRPr lang="th-TH"/>
          </a:p>
        </p:txBody>
      </p:sp>
    </p:spTree>
    <p:extLst>
      <p:ext uri="{BB962C8B-B14F-4D97-AF65-F5344CB8AC3E}">
        <p14:creationId xmlns:p14="http://schemas.microsoft.com/office/powerpoint/2010/main" val="3118969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86% </a:t>
            </a:r>
            <a:r>
              <a:rPr lang="th-TH" sz="1200" dirty="0">
                <a:latin typeface="Times New Roman" panose="02020603050405020304" pitchFamily="18" charset="0"/>
                <a:cs typeface="Times New Roman" panose="02020603050405020304" pitchFamily="18" charset="0"/>
              </a:rPr>
              <a:t>สะท้อน</a:t>
            </a:r>
            <a:r>
              <a:rPr lang="en-US" sz="1200" dirty="0">
                <a:latin typeface="Times New Roman" panose="02020603050405020304" pitchFamily="18" charset="0"/>
                <a:cs typeface="Times New Roman" panose="02020603050405020304" pitchFamily="18" charset="0"/>
              </a:rPr>
              <a:t>, 82.3% </a:t>
            </a:r>
            <a:r>
              <a:rPr lang="th-TH" sz="1200" dirty="0">
                <a:latin typeface="Times New Roman" panose="02020603050405020304" pitchFamily="18" charset="0"/>
                <a:cs typeface="Times New Roman" panose="02020603050405020304" pitchFamily="18" charset="0"/>
              </a:rPr>
              <a:t>ทะลุผ่าน</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30</a:t>
            </a:fld>
            <a:endParaRPr lang="en-US"/>
          </a:p>
        </p:txBody>
      </p:sp>
    </p:spTree>
    <p:extLst>
      <p:ext uri="{BB962C8B-B14F-4D97-AF65-F5344CB8AC3E}">
        <p14:creationId xmlns:p14="http://schemas.microsoft.com/office/powerpoint/2010/main" val="200404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1" i="0" kern="1200" dirty="0" err="1">
                <a:solidFill>
                  <a:schemeClr val="tx1"/>
                </a:solidFill>
                <a:effectLst/>
                <a:latin typeface="+mn-lt"/>
                <a:ea typeface="+mn-ea"/>
                <a:cs typeface="+mn-cs"/>
              </a:rPr>
              <a:t>ossicles</a:t>
            </a:r>
            <a:r>
              <a:rPr lang="en-US" sz="1200" b="0" i="0" kern="1200" dirty="0">
                <a:solidFill>
                  <a:schemeClr val="tx1"/>
                </a:solidFill>
                <a:effectLst/>
                <a:latin typeface="+mn-lt"/>
                <a:ea typeface="+mn-ea"/>
                <a:cs typeface="+mn-cs"/>
              </a:rPr>
              <a:t> (also called </a:t>
            </a:r>
            <a:r>
              <a:rPr lang="en-US" sz="1200" b="1" i="0" kern="1200" dirty="0">
                <a:solidFill>
                  <a:schemeClr val="tx1"/>
                </a:solidFill>
                <a:effectLst/>
                <a:latin typeface="+mn-lt"/>
                <a:ea typeface="+mn-ea"/>
                <a:cs typeface="+mn-cs"/>
              </a:rPr>
              <a:t>auditory </a:t>
            </a:r>
            <a:r>
              <a:rPr lang="en-US" sz="1200" b="1" i="0" kern="1200" dirty="0" err="1">
                <a:solidFill>
                  <a:schemeClr val="tx1"/>
                </a:solidFill>
                <a:effectLst/>
                <a:latin typeface="+mn-lt"/>
                <a:ea typeface="+mn-ea"/>
                <a:cs typeface="+mn-cs"/>
              </a:rPr>
              <a:t>ossicles</a:t>
            </a:r>
            <a:r>
              <a:rPr lang="en-US" sz="1200" b="0" i="0" kern="1200" dirty="0">
                <a:solidFill>
                  <a:schemeClr val="tx1"/>
                </a:solidFill>
                <a:effectLst/>
                <a:latin typeface="+mn-lt"/>
                <a:ea typeface="+mn-ea"/>
                <a:cs typeface="+mn-cs"/>
              </a:rPr>
              <a:t>) are three </a:t>
            </a:r>
            <a:r>
              <a:rPr lang="en-US" sz="1200" b="0" i="0" u="none" strike="noStrike" kern="1200" dirty="0">
                <a:solidFill>
                  <a:schemeClr val="tx1"/>
                </a:solidFill>
                <a:effectLst/>
                <a:latin typeface="+mn-lt"/>
                <a:ea typeface="+mn-ea"/>
                <a:cs typeface="+mn-cs"/>
                <a:hlinkClick r:id="rId3" tooltip="Bone"/>
              </a:rPr>
              <a:t>bones</a:t>
            </a:r>
            <a:r>
              <a:rPr lang="en-US" sz="1200" b="0" i="0" kern="1200" dirty="0">
                <a:solidFill>
                  <a:schemeClr val="tx1"/>
                </a:solidFill>
                <a:effectLst/>
                <a:latin typeface="+mn-lt"/>
                <a:ea typeface="+mn-ea"/>
                <a:cs typeface="+mn-cs"/>
              </a:rPr>
              <a:t> in either </a:t>
            </a:r>
            <a:r>
              <a:rPr lang="en-US" sz="1200" b="0" i="0" u="none" strike="noStrike" kern="1200" dirty="0">
                <a:solidFill>
                  <a:schemeClr val="tx1"/>
                </a:solidFill>
                <a:effectLst/>
                <a:latin typeface="+mn-lt"/>
                <a:ea typeface="+mn-ea"/>
                <a:cs typeface="+mn-cs"/>
                <a:hlinkClick r:id="rId4" tooltip="Middle ear"/>
              </a:rPr>
              <a:t>middle ear</a:t>
            </a:r>
            <a:r>
              <a:rPr lang="en-US" sz="1200" b="0" i="0" kern="1200" dirty="0">
                <a:solidFill>
                  <a:schemeClr val="tx1"/>
                </a:solidFill>
                <a:effectLst/>
                <a:latin typeface="+mn-lt"/>
                <a:ea typeface="+mn-ea"/>
                <a:cs typeface="+mn-cs"/>
              </a:rPr>
              <a:t> that are among the smallest bones in the human body.</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31</a:t>
            </a:fld>
            <a:endParaRPr lang="en-US"/>
          </a:p>
        </p:txBody>
      </p:sp>
    </p:spTree>
    <p:extLst>
      <p:ext uri="{BB962C8B-B14F-4D97-AF65-F5344CB8AC3E}">
        <p14:creationId xmlns:p14="http://schemas.microsoft.com/office/powerpoint/2010/main" val="2635771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eardrum, which acts like a large piston, is mechanically coupled to the stapes, which acts like a small piston at the entrance to the inner ear. The ratio of the effective areas of the large eardrum (A1) to that of the base of the stapes in the entrance of oval windows (A2) is about 15 to 1. So that (A1/A2) increases the pressure by a factor of 15. 15 1 15 effective area of </a:t>
            </a:r>
            <a:r>
              <a:rPr lang="en-US" dirty="0" err="1"/>
              <a:t>theoval</a:t>
            </a:r>
            <a:r>
              <a:rPr lang="en-US" dirty="0"/>
              <a:t> windows effective area of the eardrum 2 1    </a:t>
            </a:r>
          </a:p>
          <a:p>
            <a:r>
              <a:rPr lang="en-US" dirty="0"/>
              <a:t>This gain combined with the lever gain of 1.3 results in a total gain of about 20. These factors produce a pressure P2 at the oval window that is about 20 times higher than the sound pressure P1 at the eardrum</a:t>
            </a:r>
          </a:p>
          <a:p>
            <a:r>
              <a:rPr lang="en-US" dirty="0"/>
              <a:t>From https://uomustansiriyah.edu.iq/media/lectures/3/3_2018_03_17!10_32_48_PM.pdf</a:t>
            </a:r>
          </a:p>
        </p:txBody>
      </p:sp>
      <p:sp>
        <p:nvSpPr>
          <p:cNvPr id="4" name="Slide Number Placeholder 3"/>
          <p:cNvSpPr>
            <a:spLocks noGrp="1"/>
          </p:cNvSpPr>
          <p:nvPr>
            <p:ph type="sldNum" sz="quarter" idx="10"/>
          </p:nvPr>
        </p:nvSpPr>
        <p:spPr/>
        <p:txBody>
          <a:bodyPr/>
          <a:lstStyle/>
          <a:p>
            <a:fld id="{B105A43D-2CF3-44F0-AE6E-6E39F6CBF835}" type="slidenum">
              <a:rPr lang="en-US" smtClean="0"/>
              <a:t>32</a:t>
            </a:fld>
            <a:endParaRPr lang="en-US"/>
          </a:p>
        </p:txBody>
      </p:sp>
    </p:spTree>
    <p:extLst>
      <p:ext uri="{BB962C8B-B14F-4D97-AF65-F5344CB8AC3E}">
        <p14:creationId xmlns:p14="http://schemas.microsoft.com/office/powerpoint/2010/main" val="3826934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a:t>ค่า</a:t>
            </a:r>
            <a:r>
              <a:rPr lang="th-TH" baseline="0" dirty="0"/>
              <a:t> ยังโมดูลัสยิ่งสูงแสดงว่าต้องใช้แรงมาในการทำให้วัสดุยืดออก</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34</a:t>
            </a:fld>
            <a:endParaRPr lang="en-US"/>
          </a:p>
        </p:txBody>
      </p:sp>
    </p:spTree>
    <p:extLst>
      <p:ext uri="{BB962C8B-B14F-4D97-AF65-F5344CB8AC3E}">
        <p14:creationId xmlns:p14="http://schemas.microsoft.com/office/powerpoint/2010/main" val="1872126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Shear </a:t>
            </a:r>
            <a:r>
              <a:rPr lang="th-TH" dirty="0"/>
              <a:t>แรงในแนวตัดขวาง</a:t>
            </a:r>
          </a:p>
          <a:p>
            <a:r>
              <a:rPr lang="th-TH" dirty="0"/>
              <a:t>ใน</a:t>
            </a:r>
            <a:r>
              <a:rPr lang="th-TH" baseline="0" dirty="0"/>
              <a:t> </a:t>
            </a:r>
            <a:r>
              <a:rPr lang="en-US" baseline="0" dirty="0"/>
              <a:t>bulk solid </a:t>
            </a:r>
            <a:r>
              <a:rPr lang="th-TH" baseline="0" dirty="0"/>
              <a:t>สามารถเกิดได้ทั้ง </a:t>
            </a:r>
            <a:r>
              <a:rPr lang="en-US" baseline="0" dirty="0"/>
              <a:t>longitudinal </a:t>
            </a:r>
            <a:r>
              <a:rPr lang="th-TH" baseline="0" dirty="0"/>
              <a:t>และ </a:t>
            </a:r>
            <a:r>
              <a:rPr lang="en-US" baseline="0" dirty="0"/>
              <a:t>transverse velocity</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35</a:t>
            </a:fld>
            <a:endParaRPr lang="en-US"/>
          </a:p>
        </p:txBody>
      </p:sp>
    </p:spTree>
    <p:extLst>
      <p:ext uri="{BB962C8B-B14F-4D97-AF65-F5344CB8AC3E}">
        <p14:creationId xmlns:p14="http://schemas.microsoft.com/office/powerpoint/2010/main" val="4290994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Axial direction is defined by the direction of the applied force.</a:t>
            </a:r>
          </a:p>
        </p:txBody>
      </p:sp>
      <p:sp>
        <p:nvSpPr>
          <p:cNvPr id="4" name="Slide Number Placeholder 3"/>
          <p:cNvSpPr>
            <a:spLocks noGrp="1"/>
          </p:cNvSpPr>
          <p:nvPr>
            <p:ph type="sldNum" sz="quarter" idx="5"/>
          </p:nvPr>
        </p:nvSpPr>
        <p:spPr/>
        <p:txBody>
          <a:bodyPr/>
          <a:lstStyle/>
          <a:p>
            <a:fld id="{B105A43D-2CF3-44F0-AE6E-6E39F6CBF835}" type="slidenum">
              <a:rPr lang="en-US" smtClean="0"/>
              <a:t>38</a:t>
            </a:fld>
            <a:endParaRPr lang="en-US"/>
          </a:p>
        </p:txBody>
      </p:sp>
    </p:spTree>
    <p:extLst>
      <p:ext uri="{BB962C8B-B14F-4D97-AF65-F5344CB8AC3E}">
        <p14:creationId xmlns:p14="http://schemas.microsoft.com/office/powerpoint/2010/main" val="959723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ym typeface="Symbol" panose="05050102010706020507" pitchFamily="18" charset="2"/>
              </a:rPr>
              <a:t> = 0.276</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39</a:t>
            </a:fld>
            <a:endParaRPr lang="en-US"/>
          </a:p>
        </p:txBody>
      </p:sp>
    </p:spTree>
    <p:extLst>
      <p:ext uri="{BB962C8B-B14F-4D97-AF65-F5344CB8AC3E}">
        <p14:creationId xmlns:p14="http://schemas.microsoft.com/office/powerpoint/2010/main" val="406307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Seismic waves also include surface waves :i.e., Rayleigh and love waves</a:t>
            </a:r>
          </a:p>
        </p:txBody>
      </p:sp>
      <p:sp>
        <p:nvSpPr>
          <p:cNvPr id="4" name="Slide Number Placeholder 3"/>
          <p:cNvSpPr>
            <a:spLocks noGrp="1"/>
          </p:cNvSpPr>
          <p:nvPr>
            <p:ph type="sldNum" sz="quarter" idx="5"/>
          </p:nvPr>
        </p:nvSpPr>
        <p:spPr/>
        <p:txBody>
          <a:bodyPr/>
          <a:lstStyle/>
          <a:p>
            <a:fld id="{B105A43D-2CF3-44F0-AE6E-6E39F6CBF835}" type="slidenum">
              <a:rPr lang="en-US" smtClean="0"/>
              <a:t>40</a:t>
            </a:fld>
            <a:endParaRPr lang="en-US"/>
          </a:p>
        </p:txBody>
      </p:sp>
    </p:spTree>
    <p:extLst>
      <p:ext uri="{BB962C8B-B14F-4D97-AF65-F5344CB8AC3E}">
        <p14:creationId xmlns:p14="http://schemas.microsoft.com/office/powerpoint/2010/main" val="3354470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Atmospheric</a:t>
            </a:r>
            <a:r>
              <a:rPr lang="en-US" baseline="0" dirty="0"/>
              <a:t> pressure = 1.01 x 10^5 Pa</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3</a:t>
            </a:fld>
            <a:endParaRPr lang="en-US"/>
          </a:p>
        </p:txBody>
      </p:sp>
    </p:spTree>
    <p:extLst>
      <p:ext uri="{BB962C8B-B14F-4D97-AF65-F5344CB8AC3E}">
        <p14:creationId xmlns:p14="http://schemas.microsoft.com/office/powerpoint/2010/main" val="38998560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Strain : By how much times something elongated and shortened with respect to original dimension.</a:t>
            </a:r>
          </a:p>
          <a:p>
            <a:r>
              <a:rPr lang="en-US" sz="1200" b="0" i="0" kern="1200" dirty="0">
                <a:solidFill>
                  <a:schemeClr val="tx1"/>
                </a:solidFill>
                <a:effectLst/>
                <a:latin typeface="+mn-lt"/>
                <a:ea typeface="+mn-ea"/>
                <a:cs typeface="+mn-cs"/>
              </a:rPr>
              <a:t>Longitudinal direction : Length wise direction, but here its considered the direction of pull.</a:t>
            </a:r>
          </a:p>
          <a:p>
            <a:r>
              <a:rPr lang="en-US" sz="1200" b="0" i="0" kern="1200" dirty="0">
                <a:solidFill>
                  <a:schemeClr val="tx1"/>
                </a:solidFill>
                <a:effectLst/>
                <a:latin typeface="+mn-lt"/>
                <a:ea typeface="+mn-ea"/>
                <a:cs typeface="+mn-cs"/>
              </a:rPr>
              <a:t>Lateral direction :Direction perpendicular to Longitudinal direction(you can say breadth wise direction but </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would recommend to not to use that term),here its considered the perpendicular direction with respect to the direction of pull.</a:t>
            </a:r>
          </a:p>
          <a:p>
            <a:r>
              <a:rPr lang="en-US" sz="1200" b="0" i="0" kern="1200" dirty="0">
                <a:solidFill>
                  <a:schemeClr val="tx1"/>
                </a:solidFill>
                <a:effectLst/>
                <a:latin typeface="+mn-lt"/>
                <a:ea typeface="+mn-ea"/>
                <a:cs typeface="+mn-cs"/>
              </a:rPr>
              <a:t>Poisson’s effect: Material contracting or expanding in transverse direction when pulled or compressed in axial direction.</a:t>
            </a:r>
          </a:p>
          <a:p>
            <a:r>
              <a:rPr lang="en-US" sz="1200" b="0" i="0" kern="1200" dirty="0">
                <a:solidFill>
                  <a:schemeClr val="tx1"/>
                </a:solidFill>
                <a:effectLst/>
                <a:latin typeface="+mn-lt"/>
                <a:ea typeface="+mn-ea"/>
                <a:cs typeface="+mn-cs"/>
              </a:rPr>
              <a:t>Longitudinal Strain : By how much times something elongated and shortened with respect to original dimension in direction of pull(pull is lengthwise).</a:t>
            </a:r>
          </a:p>
          <a:p>
            <a:r>
              <a:rPr lang="en-US" sz="1200" b="0" i="0" kern="1200" dirty="0">
                <a:solidFill>
                  <a:schemeClr val="tx1"/>
                </a:solidFill>
                <a:effectLst/>
                <a:latin typeface="+mn-lt"/>
                <a:ea typeface="+mn-ea"/>
                <a:cs typeface="+mn-cs"/>
              </a:rPr>
              <a:t>Lateral/Transverse Strain : By how much times something elongated and shortened with respect to original dimension in perpendicular direction of pull</a:t>
            </a:r>
          </a:p>
          <a:p>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42</a:t>
            </a:fld>
            <a:endParaRPr lang="en-US"/>
          </a:p>
        </p:txBody>
      </p:sp>
    </p:spTree>
    <p:extLst>
      <p:ext uri="{BB962C8B-B14F-4D97-AF65-F5344CB8AC3E}">
        <p14:creationId xmlns:p14="http://schemas.microsoft.com/office/powerpoint/2010/main" val="804388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a:t>แนวคิดทำนองเดียวกับการกระจัดในแนวตั้งฉากของเชือก ที่ ณ</a:t>
            </a:r>
            <a:r>
              <a:rPr lang="th-TH" baseline="0" dirty="0"/>
              <a:t> ตำแหน่งเชือก </a:t>
            </a:r>
            <a:r>
              <a:rPr lang="en-US" baseline="0" dirty="0"/>
              <a:t>x </a:t>
            </a:r>
            <a:r>
              <a:rPr lang="th-TH" baseline="0" dirty="0"/>
              <a:t>มีการกระจัดในแนวแกน </a:t>
            </a:r>
            <a:r>
              <a:rPr lang="en-US" baseline="0" dirty="0"/>
              <a:t>y </a:t>
            </a:r>
            <a:r>
              <a:rPr lang="th-TH" baseline="0" dirty="0"/>
              <a:t>ณ เวลา </a:t>
            </a:r>
            <a:r>
              <a:rPr lang="en-US" baseline="0" dirty="0"/>
              <a:t>t </a:t>
            </a:r>
            <a:r>
              <a:rPr lang="th-TH" baseline="0" dirty="0"/>
              <a:t>เป็น </a:t>
            </a:r>
            <a:r>
              <a:rPr lang="en-US" baseline="0" dirty="0"/>
              <a:t>y(</a:t>
            </a:r>
            <a:r>
              <a:rPr lang="en-US" baseline="0" dirty="0" err="1"/>
              <a:t>x,t</a:t>
            </a:r>
            <a:r>
              <a:rPr lang="en-US" baseline="0" dirty="0"/>
              <a:t>)  </a:t>
            </a:r>
            <a:r>
              <a:rPr lang="th-TH" baseline="0" dirty="0"/>
              <a:t>ในขณะที่การกระจัดในแนวแกน </a:t>
            </a:r>
            <a:r>
              <a:rPr lang="en-US" baseline="0" dirty="0"/>
              <a:t>y </a:t>
            </a:r>
            <a:r>
              <a:rPr lang="th-TH" baseline="0" dirty="0"/>
              <a:t>ณ ตำแหน่ง </a:t>
            </a:r>
            <a:r>
              <a:rPr lang="en-US" baseline="0" dirty="0"/>
              <a:t>x + dx </a:t>
            </a:r>
            <a:r>
              <a:rPr lang="th-TH" baseline="0" dirty="0"/>
              <a:t>เป็น</a:t>
            </a:r>
          </a:p>
          <a:p>
            <a:r>
              <a:rPr lang="en-US" baseline="0" dirty="0"/>
              <a:t>y(</a:t>
            </a:r>
            <a:r>
              <a:rPr lang="en-US" baseline="0" dirty="0" err="1"/>
              <a:t>x+dx,t</a:t>
            </a:r>
            <a:r>
              <a:rPr lang="en-US" baseline="0" dirty="0"/>
              <a:t>)</a:t>
            </a:r>
          </a:p>
          <a:p>
            <a:r>
              <a:rPr lang="en-US" baseline="0" dirty="0">
                <a:sym typeface="Symbol" panose="05050102010706020507" pitchFamily="18" charset="2"/>
              </a:rPr>
              <a:t> </a:t>
            </a:r>
            <a:r>
              <a:rPr lang="th-TH" baseline="0" dirty="0">
                <a:sym typeface="Symbol" panose="05050102010706020507" pitchFamily="18" charset="2"/>
              </a:rPr>
              <a:t>คือ ความหนาของ </a:t>
            </a:r>
            <a:r>
              <a:rPr lang="en-US" baseline="0" dirty="0">
                <a:sym typeface="Symbol" panose="05050102010706020507" pitchFamily="18" charset="2"/>
              </a:rPr>
              <a:t>thickness </a:t>
            </a:r>
            <a:r>
              <a:rPr lang="th-TH" baseline="0" dirty="0">
                <a:sym typeface="Symbol" panose="05050102010706020507" pitchFamily="18" charset="2"/>
              </a:rPr>
              <a:t>ที่เพิ่มขึ้น</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4</a:t>
            </a:fld>
            <a:endParaRPr lang="en-US"/>
          </a:p>
        </p:txBody>
      </p:sp>
    </p:spTree>
    <p:extLst>
      <p:ext uri="{BB962C8B-B14F-4D97-AF65-F5344CB8AC3E}">
        <p14:creationId xmlns:p14="http://schemas.microsoft.com/office/powerpoint/2010/main" val="1321080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 unit cross sectional area</a:t>
            </a:r>
          </a:p>
        </p:txBody>
      </p:sp>
      <p:sp>
        <p:nvSpPr>
          <p:cNvPr id="4" name="Slide Number Placeholder 3"/>
          <p:cNvSpPr>
            <a:spLocks noGrp="1"/>
          </p:cNvSpPr>
          <p:nvPr>
            <p:ph type="sldNum" sz="quarter" idx="10"/>
          </p:nvPr>
        </p:nvSpPr>
        <p:spPr/>
        <p:txBody>
          <a:bodyPr/>
          <a:lstStyle/>
          <a:p>
            <a:fld id="{B105A43D-2CF3-44F0-AE6E-6E39F6CBF835}" type="slidenum">
              <a:rPr lang="en-US" smtClean="0"/>
              <a:t>5</a:t>
            </a:fld>
            <a:endParaRPr lang="en-US"/>
          </a:p>
        </p:txBody>
      </p:sp>
    </p:spTree>
    <p:extLst>
      <p:ext uri="{BB962C8B-B14F-4D97-AF65-F5344CB8AC3E}">
        <p14:creationId xmlns:p14="http://schemas.microsoft.com/office/powerpoint/2010/main" val="693943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 get </a:t>
            </a:r>
            <a:r>
              <a:rPr lang="en-US" dirty="0">
                <a:sym typeface="Symbol" panose="05050102010706020507" pitchFamily="18" charset="2"/>
              </a:rPr>
              <a:t> is the increase of the element thickness</a:t>
            </a:r>
            <a:endParaRPr lang="en-US" dirty="0"/>
          </a:p>
        </p:txBody>
      </p:sp>
      <p:sp>
        <p:nvSpPr>
          <p:cNvPr id="4" name="Slide Number Placeholder 3"/>
          <p:cNvSpPr>
            <a:spLocks noGrp="1"/>
          </p:cNvSpPr>
          <p:nvPr>
            <p:ph type="sldNum" sz="quarter" idx="5"/>
          </p:nvPr>
        </p:nvSpPr>
        <p:spPr/>
        <p:txBody>
          <a:bodyPr/>
          <a:lstStyle/>
          <a:p>
            <a:fld id="{B105A43D-2CF3-44F0-AE6E-6E39F6CBF835}" type="slidenum">
              <a:rPr lang="en-US" smtClean="0"/>
              <a:t>6</a:t>
            </a:fld>
            <a:endParaRPr lang="en-US"/>
          </a:p>
        </p:txBody>
      </p:sp>
    </p:spTree>
    <p:extLst>
      <p:ext uri="{BB962C8B-B14F-4D97-AF65-F5344CB8AC3E}">
        <p14:creationId xmlns:p14="http://schemas.microsoft.com/office/powerpoint/2010/main" val="1661277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a:t>อย่าลืมว่า จริง ๆ แล้วสมการในบรรทัดแรกถูกคูณด้วยพื้นที่</a:t>
            </a:r>
            <a:r>
              <a:rPr lang="th-TH" baseline="0" dirty="0"/>
              <a:t> เพื่อทำให้ทางซ้ายมือของสมการเป็น </a:t>
            </a:r>
            <a:r>
              <a:rPr lang="en-US" baseline="0" dirty="0"/>
              <a:t>force </a:t>
            </a:r>
            <a:r>
              <a:rPr lang="th-TH" baseline="0" dirty="0"/>
              <a:t>และทางขวามือเป็นผลคูณระหว่างมวลและความเร่ง</a:t>
            </a:r>
          </a:p>
          <a:p>
            <a:r>
              <a:rPr lang="th-TH" baseline="0" dirty="0"/>
              <a:t>แต่ในที่นี้พื้นที่เป็น </a:t>
            </a:r>
            <a:r>
              <a:rPr lang="en-US" baseline="0" dirty="0"/>
              <a:t>unit area</a:t>
            </a:r>
          </a:p>
          <a:p>
            <a:r>
              <a:rPr lang="en-US" sz="1200" b="0" i="0" kern="1200" dirty="0">
                <a:solidFill>
                  <a:schemeClr val="tx1"/>
                </a:solidFill>
                <a:effectLst/>
                <a:latin typeface="+mn-lt"/>
                <a:ea typeface="+mn-ea"/>
                <a:cs typeface="+mn-cs"/>
              </a:rPr>
              <a:t>Laplace provided a correction for Newton’s formula. He assumed that, the process of compression and rarefaction occur very fast and no exchange of heat takes place. Thus, the temperature doesn’t remain constant and the propagation of sound in gas is an </a:t>
            </a:r>
            <a:r>
              <a:rPr lang="en-US" sz="1200" b="0" i="0" u="sng" kern="1200" dirty="0">
                <a:solidFill>
                  <a:schemeClr val="tx1"/>
                </a:solidFill>
                <a:effectLst/>
                <a:latin typeface="+mn-lt"/>
                <a:ea typeface="+mn-ea"/>
                <a:cs typeface="+mn-cs"/>
                <a:hlinkClick r:id="rId3"/>
              </a:rPr>
              <a:t>adiabatic process</a:t>
            </a:r>
            <a:r>
              <a:rPr lang="en-US" sz="1200" b="0" i="0" kern="1200" dirty="0">
                <a:solidFill>
                  <a:schemeClr val="tx1"/>
                </a:solidFill>
                <a:effectLst/>
                <a:latin typeface="+mn-lt"/>
                <a:ea typeface="+mn-ea"/>
                <a:cs typeface="+mn-cs"/>
              </a:rPr>
              <a:t>.</a:t>
            </a:r>
            <a:endParaRPr lang="en-US" baseline="0" dirty="0"/>
          </a:p>
          <a:p>
            <a:r>
              <a:rPr lang="th-TH" baseline="0" dirty="0"/>
              <a:t>เหตุผลที่พิจารณาว่าเป็น </a:t>
            </a:r>
            <a:r>
              <a:rPr lang="en-US" baseline="0" dirty="0"/>
              <a:t>adiabatic process </a:t>
            </a:r>
            <a:r>
              <a:rPr lang="th-TH" baseline="0" dirty="0"/>
              <a:t>เนื่องจาก พิจารณาว่าการเปลี่ยนแปลงความดันเกิดขึ้นอย่างรวดเร็วจนทำให้ไม่มีการถ่ายเทความร้อนระหว่างส่วนที่เกิด </a:t>
            </a:r>
            <a:r>
              <a:rPr lang="en-US" baseline="0" dirty="0"/>
              <a:t>compression </a:t>
            </a:r>
            <a:r>
              <a:rPr lang="th-TH" baseline="0" dirty="0"/>
              <a:t>และ </a:t>
            </a:r>
            <a:r>
              <a:rPr lang="en-US" baseline="0" dirty="0"/>
              <a:t>rarefaction</a:t>
            </a:r>
          </a:p>
          <a:p>
            <a:r>
              <a:rPr lang="th-TH" baseline="0" dirty="0"/>
              <a:t>ถ้ามีการถ่ายเทความร้อนทันจะมีผลทำให้เกิด </a:t>
            </a:r>
            <a:r>
              <a:rPr lang="en-US" baseline="0" dirty="0"/>
              <a:t>diffusion  </a:t>
            </a:r>
            <a:r>
              <a:rPr lang="th-TH" baseline="0" dirty="0"/>
              <a:t>และการสูญเสียพลังงาน</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8</a:t>
            </a:fld>
            <a:endParaRPr lang="en-US"/>
          </a:p>
        </p:txBody>
      </p:sp>
    </p:spTree>
    <p:extLst>
      <p:ext uri="{BB962C8B-B14F-4D97-AF65-F5344CB8AC3E}">
        <p14:creationId xmlns:p14="http://schemas.microsoft.com/office/powerpoint/2010/main" val="1521912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According to Newton, when sound waves propagate in air, compression and rarefaction are formed. He assumed that the process is very slow and the heat produced during compression is given to surrounding and heat loss during compression is gained from surrounding. So the temperature remains constant and sound waves propagate through an isothermal process.</a:t>
            </a:r>
            <a:endParaRPr lang="en-US" dirty="0"/>
          </a:p>
        </p:txBody>
      </p:sp>
      <p:sp>
        <p:nvSpPr>
          <p:cNvPr id="4" name="Slide Number Placeholder 3"/>
          <p:cNvSpPr>
            <a:spLocks noGrp="1"/>
          </p:cNvSpPr>
          <p:nvPr>
            <p:ph type="sldNum" sz="quarter" idx="5"/>
          </p:nvPr>
        </p:nvSpPr>
        <p:spPr/>
        <p:txBody>
          <a:bodyPr/>
          <a:lstStyle/>
          <a:p>
            <a:fld id="{B105A43D-2CF3-44F0-AE6E-6E39F6CBF835}" type="slidenum">
              <a:rPr lang="en-US" smtClean="0"/>
              <a:t>9</a:t>
            </a:fld>
            <a:endParaRPr lang="en-US"/>
          </a:p>
        </p:txBody>
      </p:sp>
    </p:spTree>
    <p:extLst>
      <p:ext uri="{BB962C8B-B14F-4D97-AF65-F5344CB8AC3E}">
        <p14:creationId xmlns:p14="http://schemas.microsoft.com/office/powerpoint/2010/main" val="2083060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a:t>ค่าส่วนกลับของ</a:t>
            </a:r>
            <a:r>
              <a:rPr lang="th-TH" baseline="0" dirty="0"/>
              <a:t> </a:t>
            </a:r>
            <a:r>
              <a:rPr lang="en-US" baseline="0" dirty="0"/>
              <a:t>bulk modulus </a:t>
            </a:r>
            <a:r>
              <a:rPr lang="th-TH" baseline="0" dirty="0"/>
              <a:t>คือ </a:t>
            </a:r>
            <a:r>
              <a:rPr lang="en-US" baseline="0" dirty="0"/>
              <a:t>compressibility</a:t>
            </a:r>
            <a:endParaRPr lang="en-US" dirty="0"/>
          </a:p>
        </p:txBody>
      </p:sp>
      <p:sp>
        <p:nvSpPr>
          <p:cNvPr id="4" name="Slide Number Placeholder 3"/>
          <p:cNvSpPr>
            <a:spLocks noGrp="1"/>
          </p:cNvSpPr>
          <p:nvPr>
            <p:ph type="sldNum" sz="quarter" idx="10"/>
          </p:nvPr>
        </p:nvSpPr>
        <p:spPr/>
        <p:txBody>
          <a:bodyPr/>
          <a:lstStyle/>
          <a:p>
            <a:fld id="{B105A43D-2CF3-44F0-AE6E-6E39F6CBF835}" type="slidenum">
              <a:rPr lang="en-US" smtClean="0"/>
              <a:t>10</a:t>
            </a:fld>
            <a:endParaRPr lang="en-US"/>
          </a:p>
        </p:txBody>
      </p:sp>
    </p:spTree>
    <p:extLst>
      <p:ext uri="{BB962C8B-B14F-4D97-AF65-F5344CB8AC3E}">
        <p14:creationId xmlns:p14="http://schemas.microsoft.com/office/powerpoint/2010/main" val="3837094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E8BAA2-1DDC-42A5-A7B4-24C9BEC83E44}" type="datetime1">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99F37-6FE3-4951-8502-D2FD83BFB6C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661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D35F6E-F657-4E60-8096-43CC619297BE}" type="datetime1">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99F37-6FE3-4951-8502-D2FD83BFB6C8}" type="slidenum">
              <a:rPr lang="en-US" smtClean="0"/>
              <a:t>‹#›</a:t>
            </a:fld>
            <a:endParaRPr lang="en-US"/>
          </a:p>
        </p:txBody>
      </p:sp>
    </p:spTree>
    <p:extLst>
      <p:ext uri="{BB962C8B-B14F-4D97-AF65-F5344CB8AC3E}">
        <p14:creationId xmlns:p14="http://schemas.microsoft.com/office/powerpoint/2010/main" val="95720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B23077-3BFA-4560-BA2D-1053EFDAFE42}" type="datetime1">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99F37-6FE3-4951-8502-D2FD83BFB6C8}" type="slidenum">
              <a:rPr lang="en-US" smtClean="0"/>
              <a:t>‹#›</a:t>
            </a:fld>
            <a:endParaRPr lang="en-US"/>
          </a:p>
        </p:txBody>
      </p:sp>
    </p:spTree>
    <p:extLst>
      <p:ext uri="{BB962C8B-B14F-4D97-AF65-F5344CB8AC3E}">
        <p14:creationId xmlns:p14="http://schemas.microsoft.com/office/powerpoint/2010/main" val="300313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C58D1B-6780-4737-8476-97C5B06363D3}" type="datetime1">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99F37-6FE3-4951-8502-D2FD83BFB6C8}" type="slidenum">
              <a:rPr lang="en-US" smtClean="0"/>
              <a:t>‹#›</a:t>
            </a:fld>
            <a:endParaRPr lang="en-US"/>
          </a:p>
        </p:txBody>
      </p:sp>
    </p:spTree>
    <p:extLst>
      <p:ext uri="{BB962C8B-B14F-4D97-AF65-F5344CB8AC3E}">
        <p14:creationId xmlns:p14="http://schemas.microsoft.com/office/powerpoint/2010/main" val="24542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3E6520-9FB2-43E2-9C6E-0691BF5D07B6}" type="datetime1">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99F37-6FE3-4951-8502-D2FD83BFB6C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38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6A3BD1-A566-4188-8D92-05A3EA98FE36}" type="datetime1">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99F37-6FE3-4951-8502-D2FD83BFB6C8}" type="slidenum">
              <a:rPr lang="en-US" smtClean="0"/>
              <a:t>‹#›</a:t>
            </a:fld>
            <a:endParaRPr lang="en-US"/>
          </a:p>
        </p:txBody>
      </p:sp>
    </p:spTree>
    <p:extLst>
      <p:ext uri="{BB962C8B-B14F-4D97-AF65-F5344CB8AC3E}">
        <p14:creationId xmlns:p14="http://schemas.microsoft.com/office/powerpoint/2010/main" val="2741469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69E746-66A6-44B1-90A5-4FBA26C44712}" type="datetime1">
              <a:rPr lang="en-US" smtClean="0"/>
              <a:t>9/28/2020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C99F37-6FE3-4951-8502-D2FD83BFB6C8}" type="slidenum">
              <a:rPr lang="en-US" smtClean="0"/>
              <a:t>‹#›</a:t>
            </a:fld>
            <a:endParaRPr lang="en-US"/>
          </a:p>
        </p:txBody>
      </p:sp>
    </p:spTree>
    <p:extLst>
      <p:ext uri="{BB962C8B-B14F-4D97-AF65-F5344CB8AC3E}">
        <p14:creationId xmlns:p14="http://schemas.microsoft.com/office/powerpoint/2010/main" val="321425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5E4D12-633E-41C7-AD27-93D3A7AA1A99}" type="datetime1">
              <a:rPr lang="en-US" smtClean="0"/>
              <a:t>9/28/2020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C99F37-6FE3-4951-8502-D2FD83BFB6C8}" type="slidenum">
              <a:rPr lang="en-US" smtClean="0"/>
              <a:t>‹#›</a:t>
            </a:fld>
            <a:endParaRPr lang="en-US"/>
          </a:p>
        </p:txBody>
      </p:sp>
    </p:spTree>
    <p:extLst>
      <p:ext uri="{BB962C8B-B14F-4D97-AF65-F5344CB8AC3E}">
        <p14:creationId xmlns:p14="http://schemas.microsoft.com/office/powerpoint/2010/main" val="1680443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B59CD1-DFBF-4286-9367-66272DDAC36C}" type="datetime1">
              <a:rPr lang="en-US" smtClean="0"/>
              <a:t>9/28/2020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0C99F37-6FE3-4951-8502-D2FD83BFB6C8}" type="slidenum">
              <a:rPr lang="en-US" smtClean="0"/>
              <a:t>‹#›</a:t>
            </a:fld>
            <a:endParaRPr lang="en-US"/>
          </a:p>
        </p:txBody>
      </p:sp>
    </p:spTree>
    <p:extLst>
      <p:ext uri="{BB962C8B-B14F-4D97-AF65-F5344CB8AC3E}">
        <p14:creationId xmlns:p14="http://schemas.microsoft.com/office/powerpoint/2010/main" val="297877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7E35D99-95DB-4006-A033-192F322E983F}" type="datetime1">
              <a:rPr lang="en-US" smtClean="0"/>
              <a:t>9/28/2020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C99F37-6FE3-4951-8502-D2FD83BFB6C8}" type="slidenum">
              <a:rPr lang="en-US" smtClean="0"/>
              <a:t>‹#›</a:t>
            </a:fld>
            <a:endParaRPr lang="en-US"/>
          </a:p>
        </p:txBody>
      </p:sp>
    </p:spTree>
    <p:extLst>
      <p:ext uri="{BB962C8B-B14F-4D97-AF65-F5344CB8AC3E}">
        <p14:creationId xmlns:p14="http://schemas.microsoft.com/office/powerpoint/2010/main" val="3554470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DA8373-A97C-42E9-B72C-5E71CAF567C2}" type="datetime1">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99F37-6FE3-4951-8502-D2FD83BFB6C8}" type="slidenum">
              <a:rPr lang="en-US" smtClean="0"/>
              <a:t>‹#›</a:t>
            </a:fld>
            <a:endParaRPr lang="en-US"/>
          </a:p>
        </p:txBody>
      </p:sp>
    </p:spTree>
    <p:extLst>
      <p:ext uri="{BB962C8B-B14F-4D97-AF65-F5344CB8AC3E}">
        <p14:creationId xmlns:p14="http://schemas.microsoft.com/office/powerpoint/2010/main" val="503369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16AC6C8-3CE4-4F88-A164-1EBC0D11F876}" type="datetime1">
              <a:rPr lang="en-US" smtClean="0"/>
              <a:t>9/28/2020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0C99F37-6FE3-4951-8502-D2FD83BFB6C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730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7.wmf"/><Relationship Id="rId4"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notesSlide" Target="../notesSlides/notesSlide12.xml"/><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8.wmf"/><Relationship Id="rId5" Type="http://schemas.openxmlformats.org/officeDocument/2006/relationships/oleObject" Target="../embeddings/oleObject18.bin"/><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34.wmf"/><Relationship Id="rId3" Type="http://schemas.openxmlformats.org/officeDocument/2006/relationships/notesSlide" Target="../notesSlides/notesSlide13.xml"/><Relationship Id="rId7" Type="http://schemas.openxmlformats.org/officeDocument/2006/relationships/image" Target="../media/image31.wmf"/><Relationship Id="rId12"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1.bin"/><Relationship Id="rId11" Type="http://schemas.openxmlformats.org/officeDocument/2006/relationships/image" Target="../media/image33.wmf"/><Relationship Id="rId5" Type="http://schemas.openxmlformats.org/officeDocument/2006/relationships/image" Target="../media/image30.wmf"/><Relationship Id="rId15" Type="http://schemas.openxmlformats.org/officeDocument/2006/relationships/image" Target="../media/image35.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32.wmf"/><Relationship Id="rId14" Type="http://schemas.openxmlformats.org/officeDocument/2006/relationships/oleObject" Target="../embeddings/oleObject25.bin"/></Relationships>
</file>

<file path=ppt/slides/_rels/slide15.xml.rels><?xml version="1.0" encoding="UTF-8" standalone="yes"?>
<Relationships xmlns="http://schemas.openxmlformats.org/package/2006/relationships"><Relationship Id="rId3" Type="http://schemas.openxmlformats.org/officeDocument/2006/relationships/hyperlink" Target="http://ap.polyu.edu.hk/apahthua/College%20Physics/ch16_1.html" TargetMode="External"/><Relationship Id="rId2" Type="http://schemas.openxmlformats.org/officeDocument/2006/relationships/image" Target="../media/image36.gif"/><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14.xml"/><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7.bin"/><Relationship Id="rId5" Type="http://schemas.openxmlformats.org/officeDocument/2006/relationships/image" Target="../media/image37.wmf"/><Relationship Id="rId10" Type="http://schemas.openxmlformats.org/officeDocument/2006/relationships/image" Target="../media/image39.wmf"/><Relationship Id="rId4" Type="http://schemas.openxmlformats.org/officeDocument/2006/relationships/oleObject" Target="../embeddings/oleObject26.bin"/><Relationship Id="rId9" Type="http://schemas.openxmlformats.org/officeDocument/2006/relationships/oleObject" Target="../embeddings/oleObject28.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1.emf"/><Relationship Id="rId5" Type="http://schemas.openxmlformats.org/officeDocument/2006/relationships/image" Target="../media/image40.wmf"/><Relationship Id="rId4" Type="http://schemas.openxmlformats.org/officeDocument/2006/relationships/oleObject" Target="../embeddings/oleObject29.bin"/></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1.bin"/><Relationship Id="rId5" Type="http://schemas.openxmlformats.org/officeDocument/2006/relationships/image" Target="../media/image42.wmf"/><Relationship Id="rId4" Type="http://schemas.openxmlformats.org/officeDocument/2006/relationships/oleObject" Target="../embeddings/oleObject30.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44.wmf"/><Relationship Id="rId4" Type="http://schemas.openxmlformats.org/officeDocument/2006/relationships/oleObject" Target="../embeddings/oleObject32.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19.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4.bin"/><Relationship Id="rId5" Type="http://schemas.openxmlformats.org/officeDocument/2006/relationships/image" Target="../media/image45.wmf"/><Relationship Id="rId4" Type="http://schemas.openxmlformats.org/officeDocument/2006/relationships/oleObject" Target="../embeddings/oleObject33.bin"/><Relationship Id="rId9" Type="http://schemas.openxmlformats.org/officeDocument/2006/relationships/image" Target="../media/image47.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notesSlide" Target="../notesSlides/notesSlide20.xml"/><Relationship Id="rId7" Type="http://schemas.openxmlformats.org/officeDocument/2006/relationships/oleObject" Target="../embeddings/oleObject37.bin"/><Relationship Id="rId12"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8.wmf"/><Relationship Id="rId11" Type="http://schemas.openxmlformats.org/officeDocument/2006/relationships/oleObject" Target="../embeddings/oleObject39.bin"/><Relationship Id="rId5" Type="http://schemas.openxmlformats.org/officeDocument/2006/relationships/oleObject" Target="../embeddings/oleObject36.bin"/><Relationship Id="rId10" Type="http://schemas.openxmlformats.org/officeDocument/2006/relationships/image" Target="../media/image50.wmf"/><Relationship Id="rId4" Type="http://schemas.openxmlformats.org/officeDocument/2006/relationships/image" Target="../media/image52.emf"/><Relationship Id="rId9" Type="http://schemas.openxmlformats.org/officeDocument/2006/relationships/oleObject" Target="../embeddings/oleObject38.bin"/></Relationships>
</file>

<file path=ppt/slides/_rels/slide24.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7.wmf"/><Relationship Id="rId5" Type="http://schemas.openxmlformats.org/officeDocument/2006/relationships/oleObject" Target="../embeddings/oleObject41.bin"/><Relationship Id="rId4" Type="http://schemas.openxmlformats.org/officeDocument/2006/relationships/image" Target="../media/image56.wmf"/></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3.gi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8.wmf"/><Relationship Id="rId3" Type="http://schemas.openxmlformats.org/officeDocument/2006/relationships/notesSlide" Target="../notesSlides/notesSlide3.xml"/><Relationship Id="rId7" Type="http://schemas.openxmlformats.org/officeDocument/2006/relationships/image" Target="../media/image5.wmf"/><Relationship Id="rId12"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6.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hyperlink" Target="http://michaeldmann.net/mann8.html" TargetMode="Externa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6.gif"/><Relationship Id="rId5" Type="http://schemas.openxmlformats.org/officeDocument/2006/relationships/image" Target="../media/image65.wmf"/><Relationship Id="rId4" Type="http://schemas.openxmlformats.org/officeDocument/2006/relationships/oleObject" Target="../embeddings/oleObject42.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67.wmf"/></Relationships>
</file>

<file path=ppt/slides/_rels/slide34.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70.wmf"/><Relationship Id="rId5" Type="http://schemas.openxmlformats.org/officeDocument/2006/relationships/oleObject" Target="../embeddings/oleObject44.bin"/><Relationship Id="rId4" Type="http://schemas.openxmlformats.org/officeDocument/2006/relationships/image" Target="../media/image71.emf"/></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78.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75.wmf"/><Relationship Id="rId11" Type="http://schemas.openxmlformats.org/officeDocument/2006/relationships/oleObject" Target="../embeddings/oleObject49.bin"/><Relationship Id="rId5" Type="http://schemas.openxmlformats.org/officeDocument/2006/relationships/oleObject" Target="../embeddings/oleObject46.bin"/><Relationship Id="rId10" Type="http://schemas.openxmlformats.org/officeDocument/2006/relationships/image" Target="../media/image77.wmf"/><Relationship Id="rId4" Type="http://schemas.openxmlformats.org/officeDocument/2006/relationships/image" Target="../media/image74.wmf"/><Relationship Id="rId9" Type="http://schemas.openxmlformats.org/officeDocument/2006/relationships/oleObject" Target="../embeddings/oleObject48.bin"/></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81.wmf"/><Relationship Id="rId4" Type="http://schemas.openxmlformats.org/officeDocument/2006/relationships/oleObject" Target="../embeddings/oleObject50.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gi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8.bin"/><Relationship Id="rId4" Type="http://schemas.openxmlformats.org/officeDocument/2006/relationships/image" Target="../media/image10.emf"/></Relationships>
</file>

<file path=ppt/slides/_rels/slide40.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3.gif"/></Relationships>
</file>

<file path=ppt/slides/_rels/slide41.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6.xml"/><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image" Target="../media/image17.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7.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image" Target="../media/image18.wmf"/><Relationship Id="rId4" Type="http://schemas.openxmlformats.org/officeDocument/2006/relationships/oleObject" Target="../embeddings/oleObject14.bin"/><Relationship Id="rId9" Type="http://schemas.openxmlformats.org/officeDocument/2006/relationships/image" Target="../media/image20.wmf"/></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Times New Roman" panose="02020603050405020304" pitchFamily="18" charset="0"/>
                <a:cs typeface="Times New Roman" panose="02020603050405020304" pitchFamily="18" charset="0"/>
              </a:rPr>
              <a:t>Longitudinal Waves</a:t>
            </a:r>
          </a:p>
        </p:txBody>
      </p:sp>
      <p:sp>
        <p:nvSpPr>
          <p:cNvPr id="3" name="Subtitle 2"/>
          <p:cNvSpPr>
            <a:spLocks noGrp="1"/>
          </p:cNvSpPr>
          <p:nvPr>
            <p:ph type="subTitle" idx="1"/>
          </p:nvPr>
        </p:nvSpPr>
        <p:spPr/>
        <p:txBody>
          <a:bodyPr/>
          <a:lstStyle/>
          <a:p>
            <a:r>
              <a:rPr lang="en-US" dirty="0"/>
              <a:t>28</a:t>
            </a:r>
            <a:r>
              <a:rPr lang="en-US" baseline="30000" dirty="0"/>
              <a:t>th</a:t>
            </a:r>
            <a:r>
              <a:rPr lang="en-US" dirty="0"/>
              <a:t>  </a:t>
            </a:r>
            <a:r>
              <a:rPr lang="en-US" dirty="0" err="1"/>
              <a:t>september</a:t>
            </a:r>
            <a:r>
              <a:rPr lang="en-US" dirty="0"/>
              <a:t> 2020</a:t>
            </a:r>
          </a:p>
        </p:txBody>
      </p:sp>
      <p:sp>
        <p:nvSpPr>
          <p:cNvPr id="4" name="Slide Number Placeholder 3"/>
          <p:cNvSpPr>
            <a:spLocks noGrp="1"/>
          </p:cNvSpPr>
          <p:nvPr>
            <p:ph type="sldNum" sz="quarter" idx="12"/>
          </p:nvPr>
        </p:nvSpPr>
        <p:spPr/>
        <p:txBody>
          <a:bodyPr/>
          <a:lstStyle/>
          <a:p>
            <a:fld id="{40C99F37-6FE3-4951-8502-D2FD83BFB6C8}" type="slidenum">
              <a:rPr lang="en-US" smtClean="0"/>
              <a:t>1</a:t>
            </a:fld>
            <a:endParaRPr lang="en-US"/>
          </a:p>
        </p:txBody>
      </p:sp>
    </p:spTree>
    <p:extLst>
      <p:ext uri="{BB962C8B-B14F-4D97-AF65-F5344CB8AC3E}">
        <p14:creationId xmlns:p14="http://schemas.microsoft.com/office/powerpoint/2010/main" val="3424460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Bulk modulus</a:t>
            </a:r>
          </a:p>
        </p:txBody>
      </p:sp>
      <p:sp>
        <p:nvSpPr>
          <p:cNvPr id="3" name="Content Placeholder 2"/>
          <p:cNvSpPr>
            <a:spLocks noGrp="1"/>
          </p:cNvSpPr>
          <p:nvPr>
            <p:ph idx="1"/>
          </p:nvPr>
        </p:nvSpPr>
        <p:spPr>
          <a:xfrm>
            <a:off x="6955436" y="1845734"/>
            <a:ext cx="4200244"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Bulk Modulus tells us just how compressible materials are.</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10</a:t>
            </a:fld>
            <a:endParaRPr lang="en-US"/>
          </a:p>
        </p:txBody>
      </p:sp>
      <p:pic>
        <p:nvPicPr>
          <p:cNvPr id="17410" name="Picture 2" descr="Hookes L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72" y="2133271"/>
            <a:ext cx="5841072" cy="31484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5408" y="6414907"/>
            <a:ext cx="8934137" cy="307777"/>
          </a:xfrm>
          <a:prstGeom prst="rect">
            <a:avLst/>
          </a:prstGeom>
        </p:spPr>
        <p:txBody>
          <a:bodyPr wrap="square">
            <a:spAutoFit/>
          </a:bodyPr>
          <a:lstStyle/>
          <a:p>
            <a:r>
              <a:rPr lang="en-US" sz="1400" dirty="0"/>
              <a:t>http://www.spaceflight.esa.int/impress/text/education/Mechanical%20Properties/MoreModuli.html</a:t>
            </a:r>
          </a:p>
        </p:txBody>
      </p:sp>
      <p:pic>
        <p:nvPicPr>
          <p:cNvPr id="17412" name="Picture 4" descr="Hookes L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3826" y="2860739"/>
            <a:ext cx="3928657" cy="28475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619345" y="122686"/>
            <a:ext cx="3237876"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Bulk Modulus Review</a:t>
            </a:r>
          </a:p>
        </p:txBody>
      </p:sp>
      <p:sp>
        <p:nvSpPr>
          <p:cNvPr id="6" name="TextBox 5"/>
          <p:cNvSpPr txBox="1"/>
          <p:nvPr/>
        </p:nvSpPr>
        <p:spPr>
          <a:xfrm>
            <a:off x="3480179" y="5281753"/>
            <a:ext cx="2224585" cy="646331"/>
          </a:xfrm>
          <a:prstGeom prst="rect">
            <a:avLst/>
          </a:prstGeom>
          <a:noFill/>
        </p:spPr>
        <p:txBody>
          <a:bodyPr wrap="square" rtlCol="0">
            <a:spAutoFit/>
          </a:bodyPr>
          <a:lstStyle/>
          <a:p>
            <a:r>
              <a:rPr lang="en-US" dirty="0"/>
              <a:t>Pressure increases,</a:t>
            </a:r>
          </a:p>
          <a:p>
            <a:r>
              <a:rPr lang="en-US" dirty="0"/>
              <a:t>Volume decreases</a:t>
            </a:r>
          </a:p>
        </p:txBody>
      </p:sp>
      <p:sp>
        <p:nvSpPr>
          <p:cNvPr id="7" name="TextBox 6"/>
          <p:cNvSpPr txBox="1"/>
          <p:nvPr/>
        </p:nvSpPr>
        <p:spPr>
          <a:xfrm>
            <a:off x="6898633" y="5604918"/>
            <a:ext cx="2602182" cy="646331"/>
          </a:xfrm>
          <a:prstGeom prst="rect">
            <a:avLst/>
          </a:prstGeom>
          <a:noFill/>
        </p:spPr>
        <p:txBody>
          <a:bodyPr wrap="square" rtlCol="0">
            <a:spAutoFit/>
          </a:bodyPr>
          <a:lstStyle/>
          <a:p>
            <a:r>
              <a:rPr lang="en-US" dirty="0">
                <a:solidFill>
                  <a:srgbClr val="FF0000"/>
                </a:solidFill>
              </a:rPr>
              <a:t>This minus sign makes a positive bulk modulus.</a:t>
            </a:r>
          </a:p>
        </p:txBody>
      </p:sp>
      <p:cxnSp>
        <p:nvCxnSpPr>
          <p:cNvPr id="10" name="Straight Arrow Connector 9"/>
          <p:cNvCxnSpPr/>
          <p:nvPr/>
        </p:nvCxnSpPr>
        <p:spPr>
          <a:xfrm flipV="1">
            <a:off x="8925636" y="5158854"/>
            <a:ext cx="709683" cy="4460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404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75" y="20397"/>
            <a:ext cx="10544260" cy="902752"/>
          </a:xfrm>
        </p:spPr>
        <p:txBody>
          <a:bodyPr/>
          <a:lstStyle/>
          <a:p>
            <a:r>
              <a:rPr lang="en-US" b="1" dirty="0">
                <a:latin typeface="Times New Roman" panose="02020603050405020304" pitchFamily="18" charset="0"/>
                <a:cs typeface="Times New Roman" panose="02020603050405020304" pitchFamily="18" charset="0"/>
              </a:rPr>
              <a:t>Example 1 : Bulk modulus of water</a:t>
            </a:r>
          </a:p>
        </p:txBody>
      </p:sp>
      <p:sp>
        <p:nvSpPr>
          <p:cNvPr id="3" name="Content Placeholder 2"/>
          <p:cNvSpPr>
            <a:spLocks noGrp="1"/>
          </p:cNvSpPr>
          <p:nvPr>
            <p:ph idx="1"/>
          </p:nvPr>
        </p:nvSpPr>
        <p:spPr>
          <a:xfrm>
            <a:off x="211540" y="923149"/>
            <a:ext cx="11414987" cy="1218892"/>
          </a:xfrm>
          <a:solidFill>
            <a:schemeClr val="bg1"/>
          </a:solidFill>
        </p:spPr>
        <p:txBody>
          <a:bodyPr>
            <a:normAutofit lnSpcReduction="10000"/>
          </a:bodyPr>
          <a:lstStyle/>
          <a:p>
            <a:r>
              <a:rPr lang="en-US" sz="2400" b="1" dirty="0">
                <a:solidFill>
                  <a:srgbClr val="0070C0"/>
                </a:solidFill>
                <a:latin typeface="Times New Roman" panose="02020603050405020304" pitchFamily="18" charset="0"/>
                <a:cs typeface="Times New Roman" panose="02020603050405020304" pitchFamily="18" charset="0"/>
              </a:rPr>
              <a:t>Compute the bulk modulus of water from the following data:</a:t>
            </a:r>
          </a:p>
          <a:p>
            <a:pPr>
              <a:buFont typeface="Arial" panose="020B0604020202020204" pitchFamily="34" charset="0"/>
              <a:buChar char="•"/>
            </a:pPr>
            <a:r>
              <a:rPr lang="en-US" sz="2400" b="1" dirty="0">
                <a:solidFill>
                  <a:srgbClr val="0070C0"/>
                </a:solidFill>
                <a:latin typeface="Times New Roman" panose="02020603050405020304" pitchFamily="18" charset="0"/>
                <a:cs typeface="Times New Roman" panose="02020603050405020304" pitchFamily="18" charset="0"/>
              </a:rPr>
              <a:t>Initial volume = 100.5 l., Final volume = 100 l., Pressure increase 100.0 </a:t>
            </a:r>
            <a:r>
              <a:rPr lang="en-US" sz="2400" b="1" dirty="0" err="1">
                <a:solidFill>
                  <a:srgbClr val="0070C0"/>
                </a:solidFill>
                <a:latin typeface="Times New Roman" panose="02020603050405020304" pitchFamily="18" charset="0"/>
                <a:cs typeface="Times New Roman" panose="02020603050405020304" pitchFamily="18" charset="0"/>
              </a:rPr>
              <a:t>atm</a:t>
            </a:r>
            <a:r>
              <a:rPr lang="en-US" sz="2400" b="1" dirty="0">
                <a:solidFill>
                  <a:srgbClr val="0070C0"/>
                </a:solidFill>
                <a:latin typeface="Times New Roman" panose="02020603050405020304" pitchFamily="18" charset="0"/>
                <a:cs typeface="Times New Roman" panose="02020603050405020304" pitchFamily="18" charset="0"/>
              </a:rPr>
              <a:t> (1 </a:t>
            </a:r>
            <a:r>
              <a:rPr lang="en-US" sz="2400" b="1" dirty="0" err="1">
                <a:solidFill>
                  <a:srgbClr val="0070C0"/>
                </a:solidFill>
                <a:latin typeface="Times New Roman" panose="02020603050405020304" pitchFamily="18" charset="0"/>
                <a:cs typeface="Times New Roman" panose="02020603050405020304" pitchFamily="18" charset="0"/>
              </a:rPr>
              <a:t>atm</a:t>
            </a:r>
            <a:r>
              <a:rPr lang="en-US" sz="2400" b="1" dirty="0">
                <a:solidFill>
                  <a:srgbClr val="0070C0"/>
                </a:solidFill>
                <a:latin typeface="Times New Roman" panose="02020603050405020304" pitchFamily="18" charset="0"/>
                <a:cs typeface="Times New Roman" panose="02020603050405020304" pitchFamily="18" charset="0"/>
              </a:rPr>
              <a:t> = 1.013 x 10</a:t>
            </a:r>
            <a:r>
              <a:rPr lang="en-US" sz="2400" b="1" baseline="30000" dirty="0">
                <a:solidFill>
                  <a:srgbClr val="0070C0"/>
                </a:solidFill>
                <a:latin typeface="Times New Roman" panose="02020603050405020304" pitchFamily="18" charset="0"/>
                <a:cs typeface="Times New Roman" panose="02020603050405020304" pitchFamily="18" charset="0"/>
              </a:rPr>
              <a:t>5</a:t>
            </a:r>
            <a:r>
              <a:rPr lang="en-US" sz="2400" b="1" dirty="0">
                <a:solidFill>
                  <a:srgbClr val="0070C0"/>
                </a:solidFill>
                <a:latin typeface="Times New Roman" panose="02020603050405020304" pitchFamily="18" charset="0"/>
                <a:cs typeface="Times New Roman" panose="02020603050405020304" pitchFamily="18" charset="0"/>
              </a:rPr>
              <a:t> Pa)</a:t>
            </a:r>
          </a:p>
        </p:txBody>
      </p:sp>
      <p:sp>
        <p:nvSpPr>
          <p:cNvPr id="4" name="Slide Number Placeholder 3"/>
          <p:cNvSpPr>
            <a:spLocks noGrp="1"/>
          </p:cNvSpPr>
          <p:nvPr>
            <p:ph type="sldNum" sz="quarter" idx="12"/>
          </p:nvPr>
        </p:nvSpPr>
        <p:spPr/>
        <p:txBody>
          <a:bodyPr/>
          <a:lstStyle/>
          <a:p>
            <a:fld id="{40C99F37-6FE3-4951-8502-D2FD83BFB6C8}" type="slidenum">
              <a:rPr lang="en-US" smtClean="0"/>
              <a:t>11</a:t>
            </a:fld>
            <a:endParaRPr lang="en-US" dirty="0"/>
          </a:p>
        </p:txBody>
      </p:sp>
      <p:sp>
        <p:nvSpPr>
          <p:cNvPr id="6" name="TextBox 5"/>
          <p:cNvSpPr txBox="1"/>
          <p:nvPr/>
        </p:nvSpPr>
        <p:spPr>
          <a:xfrm>
            <a:off x="8724275" y="122686"/>
            <a:ext cx="3132945"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Bulk Modulus Review</a:t>
            </a:r>
          </a:p>
        </p:txBody>
      </p:sp>
      <p:sp>
        <p:nvSpPr>
          <p:cNvPr id="8" name="Rectangle 7"/>
          <p:cNvSpPr/>
          <p:nvPr/>
        </p:nvSpPr>
        <p:spPr>
          <a:xfrm>
            <a:off x="10625235" y="2967335"/>
            <a:ext cx="1261884" cy="3328533"/>
          </a:xfrm>
          <a:prstGeom prst="rect">
            <a:avLst/>
          </a:prstGeom>
        </p:spPr>
        <p:txBody>
          <a:bodyPr vert="vert270" wrap="square">
            <a:spAutoFit/>
          </a:bodyPr>
          <a:lstStyle/>
          <a:p>
            <a:r>
              <a:rPr lang="en-US" sz="1400" dirty="0"/>
              <a:t>https://iitsat.com/compute-the-bulk-modulus-of-water-from-the-following-data-initial-volume-100-0-litre-pressure-increase-100-0-atm-1-atm-1-013-x105-pa-final-volume-100-5-l/</a:t>
            </a:r>
          </a:p>
        </p:txBody>
      </p:sp>
      <p:pic>
        <p:nvPicPr>
          <p:cNvPr id="9" name="Picture 8"/>
          <p:cNvPicPr>
            <a:picLocks noChangeAspect="1"/>
          </p:cNvPicPr>
          <p:nvPr/>
        </p:nvPicPr>
        <p:blipFill>
          <a:blip r:embed="rId3"/>
          <a:stretch>
            <a:fillRect/>
          </a:stretch>
        </p:blipFill>
        <p:spPr>
          <a:xfrm>
            <a:off x="2906404" y="1872038"/>
            <a:ext cx="6324600" cy="4857750"/>
          </a:xfrm>
          <a:prstGeom prst="rect">
            <a:avLst/>
          </a:prstGeom>
        </p:spPr>
      </p:pic>
    </p:spTree>
    <p:extLst>
      <p:ext uri="{BB962C8B-B14F-4D97-AF65-F5344CB8AC3E}">
        <p14:creationId xmlns:p14="http://schemas.microsoft.com/office/powerpoint/2010/main" val="1813961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685" y="99631"/>
            <a:ext cx="11701590" cy="1450757"/>
          </a:xfrm>
        </p:spPr>
        <p:txBody>
          <a:bodyPr/>
          <a:lstStyle/>
          <a:p>
            <a:r>
              <a:rPr lang="en-US" b="1" dirty="0">
                <a:latin typeface="Times New Roman" panose="02020603050405020304" pitchFamily="18" charset="0"/>
                <a:cs typeface="Times New Roman" panose="02020603050405020304" pitchFamily="18" charset="0"/>
              </a:rPr>
              <a:t>Example 2 : What is the speed of sound wave at sea level?</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Recall the speed of sound wave :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air sea level, the pressure is ……………. and the density of air is………….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And </a:t>
            </a:r>
            <a:r>
              <a:rPr lang="en-US" sz="2400" dirty="0">
                <a:latin typeface="Times New Roman" panose="02020603050405020304" pitchFamily="18" charset="0"/>
                <a:cs typeface="Times New Roman" panose="02020603050405020304" pitchFamily="18" charset="0"/>
                <a:sym typeface="Symbol" panose="05050102010706020507" pitchFamily="18" charset="2"/>
              </a:rPr>
              <a:t> = 1.4.   </a:t>
            </a:r>
            <a:r>
              <a:rPr lang="en-US" sz="2400" dirty="0">
                <a:latin typeface="Times New Roman" panose="02020603050405020304" pitchFamily="18" charset="0"/>
                <a:cs typeface="Times New Roman" panose="02020603050405020304" pitchFamily="18" charset="0"/>
              </a:rPr>
              <a:t>This gives c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speed of sound wave is proportional to the pressure P  and inversely proportional to density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0</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12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689027795"/>
              </p:ext>
            </p:extLst>
          </p:nvPr>
        </p:nvGraphicFramePr>
        <p:xfrm>
          <a:off x="5423684" y="1550388"/>
          <a:ext cx="1405592" cy="1136436"/>
        </p:xfrm>
        <a:graphic>
          <a:graphicData uri="http://schemas.openxmlformats.org/presentationml/2006/ole">
            <mc:AlternateContent xmlns:mc="http://schemas.openxmlformats.org/markup-compatibility/2006">
              <mc:Choice xmlns:v="urn:schemas-microsoft-com:vml" Requires="v">
                <p:oleObj spid="_x0000_s18512" name="Equation" r:id="rId4" imgW="596880" imgH="482400" progId="Equation.DSMT4">
                  <p:embed/>
                </p:oleObj>
              </mc:Choice>
              <mc:Fallback>
                <p:oleObj name="Equation" r:id="rId4" imgW="596880" imgH="482400" progId="Equation.DSMT4">
                  <p:embed/>
                  <p:pic>
                    <p:nvPicPr>
                      <p:cNvPr id="0" name=""/>
                      <p:cNvPicPr/>
                      <p:nvPr/>
                    </p:nvPicPr>
                    <p:blipFill>
                      <a:blip r:embed="rId5"/>
                      <a:stretch>
                        <a:fillRect/>
                      </a:stretch>
                    </p:blipFill>
                    <p:spPr>
                      <a:xfrm>
                        <a:off x="5423684" y="1550388"/>
                        <a:ext cx="1405592" cy="1136436"/>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67629096-5AC8-47E0-9F9F-2465E1C63AEC}"/>
              </a:ext>
            </a:extLst>
          </p:cNvPr>
          <p:cNvSpPr txBox="1"/>
          <p:nvPr/>
        </p:nvSpPr>
        <p:spPr>
          <a:xfrm>
            <a:off x="935665" y="5146158"/>
            <a:ext cx="9760688" cy="461665"/>
          </a:xfrm>
          <a:prstGeom prst="rect">
            <a:avLst/>
          </a:prstGeom>
          <a:noFill/>
        </p:spPr>
        <p:txBody>
          <a:bodyPr wrap="square" rtlCol="0">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Calculate the speed of sound wave using the Newtown’s formula!</a:t>
            </a:r>
          </a:p>
        </p:txBody>
      </p:sp>
      <p:sp>
        <p:nvSpPr>
          <p:cNvPr id="7" name="Rectangle 6">
            <a:extLst>
              <a:ext uri="{FF2B5EF4-FFF2-40B4-BE49-F238E27FC236}">
                <a16:creationId xmlns:a16="http://schemas.microsoft.com/office/drawing/2014/main" id="{92CF3A27-F3CC-4B74-965A-27E7F9B73F80}"/>
              </a:ext>
            </a:extLst>
          </p:cNvPr>
          <p:cNvSpPr/>
          <p:nvPr/>
        </p:nvSpPr>
        <p:spPr>
          <a:xfrm>
            <a:off x="2286000" y="6422571"/>
            <a:ext cx="8410353" cy="369332"/>
          </a:xfrm>
          <a:prstGeom prst="rect">
            <a:avLst/>
          </a:prstGeom>
        </p:spPr>
        <p:txBody>
          <a:bodyPr wrap="square">
            <a:spAutoFit/>
          </a:bodyPr>
          <a:lstStyle/>
          <a:p>
            <a:r>
              <a:rPr lang="en-US" dirty="0"/>
              <a:t>https://www.sciencetopia.net/physics/velocity-sound-gas-newton-formula</a:t>
            </a:r>
          </a:p>
        </p:txBody>
      </p:sp>
    </p:spTree>
    <p:extLst>
      <p:ext uri="{BB962C8B-B14F-4D97-AF65-F5344CB8AC3E}">
        <p14:creationId xmlns:p14="http://schemas.microsoft.com/office/powerpoint/2010/main" val="4063331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3604"/>
            <a:ext cx="10058400" cy="1450757"/>
          </a:xfrm>
        </p:spPr>
        <p:txBody>
          <a:bodyPr>
            <a:normAutofit fontScale="90000"/>
          </a:bodyPr>
          <a:lstStyle/>
          <a:p>
            <a:r>
              <a:rPr lang="en-US" b="1" dirty="0">
                <a:latin typeface="Times New Roman" panose="02020603050405020304" pitchFamily="18" charset="0"/>
                <a:cs typeface="Times New Roman" panose="02020603050405020304" pitchFamily="18" charset="0"/>
              </a:rPr>
              <a:t>Practical formula for speed of sound wave in dry air as a function of temperature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According to</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Substitute  </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speed of sound wave in dry air can be written as </a:t>
            </a:r>
          </a:p>
        </p:txBody>
      </p:sp>
      <p:sp>
        <p:nvSpPr>
          <p:cNvPr id="4" name="Slide Number Placeholder 3"/>
          <p:cNvSpPr>
            <a:spLocks noGrp="1"/>
          </p:cNvSpPr>
          <p:nvPr>
            <p:ph type="sldNum" sz="quarter" idx="12"/>
          </p:nvPr>
        </p:nvSpPr>
        <p:spPr/>
        <p:txBody>
          <a:bodyPr/>
          <a:lstStyle/>
          <a:p>
            <a:fld id="{40C99F37-6FE3-4951-8502-D2FD83BFB6C8}" type="slidenum">
              <a:rPr lang="en-US" smtClean="0"/>
              <a:t>13</a:t>
            </a:fld>
            <a:endParaRPr lang="en-US"/>
          </a:p>
        </p:txBody>
      </p:sp>
      <mc:AlternateContent xmlns:mc="http://schemas.openxmlformats.org/markup-compatibility/2006" xmlns:a14="http://schemas.microsoft.com/office/drawing/2010/main">
        <mc:Choice Requires="a14">
          <p:sp>
            <p:nvSpPr>
              <p:cNvPr id="5" name="Object 4"/>
              <p:cNvSpPr txBox="1"/>
              <p:nvPr/>
            </p:nvSpPr>
            <p:spPr>
              <a:xfrm>
                <a:off x="2949574" y="1738313"/>
                <a:ext cx="4735495" cy="104595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𝑐</m:t>
                      </m:r>
                      <m:r>
                        <a:rPr lang="en-US" i="1" smtClean="0">
                          <a:solidFill>
                            <a:srgbClr val="000000"/>
                          </a:solidFill>
                          <a:latin typeface="Cambria Math" panose="02040503050406030204" pitchFamily="18" charset="0"/>
                        </a:rPr>
                        <m:t>=</m:t>
                      </m:r>
                      <m:rad>
                        <m:radPr>
                          <m:degHide m:val="on"/>
                          <m:ctrlPr>
                            <a:rPr lang="en-US" i="1">
                              <a:solidFill>
                                <a:srgbClr val="000000"/>
                              </a:solidFill>
                              <a:latin typeface="Cambria Math" panose="02040503050406030204" pitchFamily="18" charset="0"/>
                            </a:rPr>
                          </m:ctrlPr>
                        </m:radPr>
                        <m:deg/>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𝑃</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𝜌</m:t>
                                  </m:r>
                                </m:e>
                                <m:sub>
                                  <m:r>
                                    <a:rPr lang="en-US" i="1">
                                      <a:solidFill>
                                        <a:srgbClr val="000000"/>
                                      </a:solidFill>
                                      <a:latin typeface="Cambria Math" panose="02040503050406030204" pitchFamily="18" charset="0"/>
                                    </a:rPr>
                                    <m:t>0</m:t>
                                  </m:r>
                                </m:sub>
                              </m:sSub>
                            </m:den>
                          </m:f>
                        </m:e>
                      </m:rad>
                      <m:r>
                        <a:rPr lang="en-US" i="1">
                          <a:solidFill>
                            <a:srgbClr val="000000"/>
                          </a:solidFill>
                          <a:latin typeface="Cambria Math" panose="02040503050406030204" pitchFamily="18" charset="0"/>
                        </a:rPr>
                        <m:t>=</m:t>
                      </m:r>
                      <m:rad>
                        <m:radPr>
                          <m:degHide m:val="on"/>
                          <m:ctrlPr>
                            <a:rPr lang="en-US" i="1">
                              <a:solidFill>
                                <a:srgbClr val="000000"/>
                              </a:solidFill>
                              <a:latin typeface="Cambria Math" panose="02040503050406030204" pitchFamily="18" charset="0"/>
                            </a:rPr>
                          </m:ctrlPr>
                        </m:radPr>
                        <m:deg/>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𝑛𝑅𝑇</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𝜌</m:t>
                                  </m:r>
                                </m:e>
                                <m:sub>
                                  <m:r>
                                    <a:rPr lang="en-US" i="1">
                                      <a:solidFill>
                                        <a:srgbClr val="000000"/>
                                      </a:solidFill>
                                      <a:latin typeface="Cambria Math" panose="02040503050406030204" pitchFamily="18" charset="0"/>
                                    </a:rPr>
                                    <m:t>0</m:t>
                                  </m:r>
                                </m:sub>
                              </m:sSub>
                              <m:r>
                                <a:rPr lang="en-US" b="0" i="1" smtClean="0">
                                  <a:solidFill>
                                    <a:srgbClr val="000000"/>
                                  </a:solidFill>
                                  <a:latin typeface="Cambria Math" panose="02040503050406030204" pitchFamily="18" charset="0"/>
                                </a:rPr>
                                <m:t>𝑉</m:t>
                              </m:r>
                            </m:den>
                          </m:f>
                        </m:e>
                      </m:rad>
                      <m:r>
                        <a:rPr lang="en-US" i="1">
                          <a:solidFill>
                            <a:srgbClr val="000000"/>
                          </a:solidFill>
                          <a:latin typeface="Cambria Math" panose="02040503050406030204" pitchFamily="18" charset="0"/>
                        </a:rPr>
                        <m:t>=</m:t>
                      </m:r>
                      <m:rad>
                        <m:radPr>
                          <m:degHide m:val="on"/>
                          <m:ctrlPr>
                            <a:rPr lang="en-US" i="1">
                              <a:solidFill>
                                <a:srgbClr val="000000"/>
                              </a:solidFill>
                              <a:latin typeface="Cambria Math" panose="02040503050406030204" pitchFamily="18" charset="0"/>
                            </a:rPr>
                          </m:ctrlPr>
                        </m:radPr>
                        <m:deg/>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𝑚𝑅𝑇</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𝜌</m:t>
                                  </m:r>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𝑀𝑉</m:t>
                              </m:r>
                            </m:den>
                          </m:f>
                        </m:e>
                      </m:rad>
                      <m:r>
                        <a:rPr lang="en-US" i="1">
                          <a:solidFill>
                            <a:srgbClr val="000000"/>
                          </a:solidFill>
                          <a:latin typeface="Cambria Math" panose="02040503050406030204" pitchFamily="18" charset="0"/>
                        </a:rPr>
                        <m:t>=</m:t>
                      </m:r>
                      <m:rad>
                        <m:radPr>
                          <m:degHide m:val="on"/>
                          <m:ctrlPr>
                            <a:rPr lang="en-US" i="1">
                              <a:solidFill>
                                <a:srgbClr val="000000"/>
                              </a:solidFill>
                              <a:latin typeface="Cambria Math" panose="02040503050406030204" pitchFamily="18" charset="0"/>
                            </a:rPr>
                          </m:ctrlPr>
                        </m:radPr>
                        <m:deg/>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𝑅𝑇</m:t>
                              </m:r>
                            </m:num>
                            <m:den>
                              <m:r>
                                <a:rPr lang="en-US" i="1">
                                  <a:solidFill>
                                    <a:srgbClr val="000000"/>
                                  </a:solidFill>
                                  <a:latin typeface="Cambria Math" panose="02040503050406030204" pitchFamily="18" charset="0"/>
                                </a:rPr>
                                <m:t>𝑀</m:t>
                              </m:r>
                            </m:den>
                          </m:f>
                        </m:e>
                      </m:rad>
                    </m:oMath>
                  </m:oMathPara>
                </a14:m>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a:xfrm>
                <a:off x="2949574" y="1738313"/>
                <a:ext cx="4735495" cy="1045959"/>
              </a:xfrm>
              <a:prstGeom prst="rect">
                <a:avLst/>
              </a:prstGeom>
              <a:blipFill>
                <a:blip r:embed="rId4"/>
                <a:stretch>
                  <a:fillRect/>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1318030260"/>
              </p:ext>
            </p:extLst>
          </p:nvPr>
        </p:nvGraphicFramePr>
        <p:xfrm>
          <a:off x="2950235" y="3253577"/>
          <a:ext cx="4405014" cy="1276219"/>
        </p:xfrm>
        <a:graphic>
          <a:graphicData uri="http://schemas.openxmlformats.org/presentationml/2006/ole">
            <mc:AlternateContent xmlns:mc="http://schemas.openxmlformats.org/markup-compatibility/2006">
              <mc:Choice xmlns:v="urn:schemas-microsoft-com:vml" Requires="v">
                <p:oleObj spid="_x0000_s24685" name="Equation" r:id="rId5" imgW="2717640" imgH="787320" progId="Equation.DSMT4">
                  <p:embed/>
                </p:oleObj>
              </mc:Choice>
              <mc:Fallback>
                <p:oleObj name="Equation" r:id="rId5" imgW="2717640" imgH="787320" progId="Equation.DSMT4">
                  <p:embed/>
                  <p:pic>
                    <p:nvPicPr>
                      <p:cNvPr id="0" name=""/>
                      <p:cNvPicPr/>
                      <p:nvPr/>
                    </p:nvPicPr>
                    <p:blipFill>
                      <a:blip r:embed="rId6"/>
                      <a:stretch>
                        <a:fillRect/>
                      </a:stretch>
                    </p:blipFill>
                    <p:spPr>
                      <a:xfrm>
                        <a:off x="2950235" y="3253577"/>
                        <a:ext cx="4405014" cy="127621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33640836"/>
              </p:ext>
            </p:extLst>
          </p:nvPr>
        </p:nvGraphicFramePr>
        <p:xfrm>
          <a:off x="7031207" y="4859662"/>
          <a:ext cx="2975859" cy="586789"/>
        </p:xfrm>
        <a:graphic>
          <a:graphicData uri="http://schemas.openxmlformats.org/presentationml/2006/ole">
            <mc:AlternateContent xmlns:mc="http://schemas.openxmlformats.org/markup-compatibility/2006">
              <mc:Choice xmlns:v="urn:schemas-microsoft-com:vml" Requires="v">
                <p:oleObj spid="_x0000_s24686" name="Equation" r:id="rId7" imgW="901440" imgH="177480" progId="Equation.DSMT4">
                  <p:embed/>
                </p:oleObj>
              </mc:Choice>
              <mc:Fallback>
                <p:oleObj name="Equation" r:id="rId7" imgW="901440" imgH="177480" progId="Equation.DSMT4">
                  <p:embed/>
                  <p:pic>
                    <p:nvPicPr>
                      <p:cNvPr id="0" name=""/>
                      <p:cNvPicPr/>
                      <p:nvPr/>
                    </p:nvPicPr>
                    <p:blipFill>
                      <a:blip r:embed="rId8"/>
                      <a:stretch>
                        <a:fillRect/>
                      </a:stretch>
                    </p:blipFill>
                    <p:spPr>
                      <a:xfrm>
                        <a:off x="7031207" y="4859662"/>
                        <a:ext cx="2975859" cy="586789"/>
                      </a:xfrm>
                      <a:prstGeom prst="rect">
                        <a:avLst/>
                      </a:prstGeom>
                    </p:spPr>
                  </p:pic>
                </p:oleObj>
              </mc:Fallback>
            </mc:AlternateContent>
          </a:graphicData>
        </a:graphic>
      </p:graphicFrame>
      <p:sp>
        <p:nvSpPr>
          <p:cNvPr id="8" name="Rectangle 7"/>
          <p:cNvSpPr/>
          <p:nvPr/>
        </p:nvSpPr>
        <p:spPr>
          <a:xfrm>
            <a:off x="6893169" y="4637389"/>
            <a:ext cx="3334043" cy="1045959"/>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06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Phase relationships</a:t>
            </a:r>
          </a:p>
        </p:txBody>
      </p:sp>
      <p:sp>
        <p:nvSpPr>
          <p:cNvPr id="3" name="Content Placeholder 2"/>
          <p:cNvSpPr>
            <a:spLocks noGrp="1"/>
          </p:cNvSpPr>
          <p:nvPr>
            <p:ph idx="1"/>
          </p:nvPr>
        </p:nvSpPr>
        <p:spPr>
          <a:xfrm>
            <a:off x="1154083" y="1814951"/>
            <a:ext cx="10058400"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a travelling wave propagating in the </a:t>
            </a:r>
            <a:r>
              <a:rPr lang="en-US" sz="2400" b="1" dirty="0">
                <a:solidFill>
                  <a:srgbClr val="FF0000"/>
                </a:solidFill>
                <a:latin typeface="Times New Roman" panose="02020603050405020304" pitchFamily="18" charset="0"/>
                <a:cs typeface="Times New Roman" panose="02020603050405020304" pitchFamily="18" charset="0"/>
              </a:rPr>
              <a:t>positive  x-direction</a:t>
            </a:r>
          </a:p>
          <a:p>
            <a:pPr>
              <a:buFont typeface="Arial" panose="020B0604020202020204" pitchFamily="34" charset="0"/>
              <a:buChar char="•"/>
            </a:pPr>
            <a:endParaRPr lang="en-US" sz="2400" b="1" dirty="0">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b="1" dirty="0">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b="1" dirty="0">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b="1" dirty="0">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For a travelling wave propagating in the</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negative x-direction</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14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796873172"/>
              </p:ext>
            </p:extLst>
          </p:nvPr>
        </p:nvGraphicFramePr>
        <p:xfrm>
          <a:off x="2248074" y="2137134"/>
          <a:ext cx="3424237" cy="1947863"/>
        </p:xfrm>
        <a:graphic>
          <a:graphicData uri="http://schemas.openxmlformats.org/presentationml/2006/ole">
            <mc:AlternateContent xmlns:mc="http://schemas.openxmlformats.org/markup-compatibility/2006">
              <mc:Choice xmlns:v="urn:schemas-microsoft-com:vml" Requires="v">
                <p:oleObj spid="_x0000_s7134" name="Equation" r:id="rId4" imgW="1828800" imgH="1041120" progId="Equation.DSMT4">
                  <p:embed/>
                </p:oleObj>
              </mc:Choice>
              <mc:Fallback>
                <p:oleObj name="Equation" r:id="rId4" imgW="1828800" imgH="1041120" progId="Equation.DSMT4">
                  <p:embed/>
                  <p:pic>
                    <p:nvPicPr>
                      <p:cNvPr id="0" name=""/>
                      <p:cNvPicPr/>
                      <p:nvPr/>
                    </p:nvPicPr>
                    <p:blipFill>
                      <a:blip r:embed="rId5"/>
                      <a:stretch>
                        <a:fillRect/>
                      </a:stretch>
                    </p:blipFill>
                    <p:spPr>
                      <a:xfrm>
                        <a:off x="2248074" y="2137134"/>
                        <a:ext cx="3424237" cy="194786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93324764"/>
              </p:ext>
            </p:extLst>
          </p:nvPr>
        </p:nvGraphicFramePr>
        <p:xfrm>
          <a:off x="2557462" y="4810334"/>
          <a:ext cx="2782887" cy="1401763"/>
        </p:xfrm>
        <a:graphic>
          <a:graphicData uri="http://schemas.openxmlformats.org/presentationml/2006/ole">
            <mc:AlternateContent xmlns:mc="http://schemas.openxmlformats.org/markup-compatibility/2006">
              <mc:Choice xmlns:v="urn:schemas-microsoft-com:vml" Requires="v">
                <p:oleObj spid="_x0000_s7135" name="Equation" r:id="rId6" imgW="1485720" imgH="749160" progId="Equation.DSMT4">
                  <p:embed/>
                </p:oleObj>
              </mc:Choice>
              <mc:Fallback>
                <p:oleObj name="Equation" r:id="rId6" imgW="1485720" imgH="749160" progId="Equation.DSMT4">
                  <p:embed/>
                  <p:pic>
                    <p:nvPicPr>
                      <p:cNvPr id="0" name=""/>
                      <p:cNvPicPr/>
                      <p:nvPr/>
                    </p:nvPicPr>
                    <p:blipFill>
                      <a:blip r:embed="rId7"/>
                      <a:stretch>
                        <a:fillRect/>
                      </a:stretch>
                    </p:blipFill>
                    <p:spPr>
                      <a:xfrm>
                        <a:off x="2557462" y="4810334"/>
                        <a:ext cx="2782887" cy="1401763"/>
                      </a:xfrm>
                      <a:prstGeom prst="rect">
                        <a:avLst/>
                      </a:prstGeom>
                    </p:spPr>
                  </p:pic>
                </p:oleObj>
              </mc:Fallback>
            </mc:AlternateContent>
          </a:graphicData>
        </a:graphic>
      </p:graphicFrame>
      <p:grpSp>
        <p:nvGrpSpPr>
          <p:cNvPr id="22" name="Group 21"/>
          <p:cNvGrpSpPr/>
          <p:nvPr/>
        </p:nvGrpSpPr>
        <p:grpSpPr>
          <a:xfrm>
            <a:off x="9219927" y="1073624"/>
            <a:ext cx="2211727" cy="2144665"/>
            <a:chOff x="8404931" y="1407453"/>
            <a:chExt cx="2211727" cy="2144665"/>
          </a:xfrm>
          <a:solidFill>
            <a:schemeClr val="bg1"/>
          </a:solidFill>
        </p:grpSpPr>
        <p:grpSp>
          <p:nvGrpSpPr>
            <p:cNvPr id="11" name="Group 10"/>
            <p:cNvGrpSpPr/>
            <p:nvPr/>
          </p:nvGrpSpPr>
          <p:grpSpPr>
            <a:xfrm>
              <a:off x="8752891" y="1845475"/>
              <a:ext cx="1184857" cy="1706643"/>
              <a:chOff x="7907628" y="1983346"/>
              <a:chExt cx="1184857" cy="1706643"/>
            </a:xfrm>
            <a:grpFill/>
          </p:grpSpPr>
          <p:cxnSp>
            <p:nvCxnSpPr>
              <p:cNvPr id="8" name="Straight Connector 7"/>
              <p:cNvCxnSpPr/>
              <p:nvPr/>
            </p:nvCxnSpPr>
            <p:spPr>
              <a:xfrm>
                <a:off x="7907628" y="1983346"/>
                <a:ext cx="0" cy="1706643"/>
              </a:xfrm>
              <a:prstGeom prst="line">
                <a:avLst/>
              </a:prstGeom>
              <a:grpFill/>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7907628" y="2781837"/>
                <a:ext cx="1184857" cy="0"/>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grpSp>
        <p:sp>
          <p:nvSpPr>
            <p:cNvPr id="15" name="TextBox 14"/>
            <p:cNvSpPr txBox="1"/>
            <p:nvPr/>
          </p:nvSpPr>
          <p:spPr>
            <a:xfrm>
              <a:off x="10110986" y="2473595"/>
              <a:ext cx="505672" cy="400110"/>
            </a:xfrm>
            <a:prstGeom prst="rect">
              <a:avLst/>
            </a:prstGeom>
            <a:grpFill/>
          </p:spPr>
          <p:txBody>
            <a:bodyPr wrap="square" rtlCol="0">
              <a:spAutoFit/>
            </a:bodyPr>
            <a:lstStyle/>
            <a:p>
              <a:r>
                <a:rPr lang="en-US" sz="2000" dirty="0">
                  <a:sym typeface="Symbol" panose="05050102010706020507" pitchFamily="18" charset="2"/>
                </a:rPr>
                <a:t></a:t>
              </a:r>
              <a:endParaRPr lang="en-US" sz="2000" dirty="0"/>
            </a:p>
          </p:txBody>
        </p:sp>
        <p:graphicFrame>
          <p:nvGraphicFramePr>
            <p:cNvPr id="18" name="Object 17"/>
            <p:cNvGraphicFramePr>
              <a:graphicFrameLocks noChangeAspect="1"/>
            </p:cNvGraphicFramePr>
            <p:nvPr>
              <p:extLst>
                <p:ext uri="{D42A27DB-BD31-4B8C-83A1-F6EECF244321}">
                  <p14:modId xmlns:p14="http://schemas.microsoft.com/office/powerpoint/2010/main" val="1746462775"/>
                </p:ext>
              </p:extLst>
            </p:nvPr>
          </p:nvGraphicFramePr>
          <p:xfrm>
            <a:off x="8404931" y="1407453"/>
            <a:ext cx="814996" cy="407498"/>
          </p:xfrm>
          <a:graphic>
            <a:graphicData uri="http://schemas.openxmlformats.org/presentationml/2006/ole">
              <mc:AlternateContent xmlns:mc="http://schemas.openxmlformats.org/markup-compatibility/2006">
                <mc:Choice xmlns:v="urn:schemas-microsoft-com:vml" Requires="v">
                  <p:oleObj spid="_x0000_s7136" name="Equation" r:id="rId8" imgW="406080" imgH="203040" progId="Equation.DSMT4">
                    <p:embed/>
                  </p:oleObj>
                </mc:Choice>
                <mc:Fallback>
                  <p:oleObj name="Equation" r:id="rId8" imgW="406080" imgH="203040" progId="Equation.DSMT4">
                    <p:embed/>
                    <p:pic>
                      <p:nvPicPr>
                        <p:cNvPr id="0" name=""/>
                        <p:cNvPicPr/>
                        <p:nvPr/>
                      </p:nvPicPr>
                      <p:blipFill>
                        <a:blip r:embed="rId9"/>
                        <a:stretch>
                          <a:fillRect/>
                        </a:stretch>
                      </p:blipFill>
                      <p:spPr>
                        <a:xfrm>
                          <a:off x="8404931" y="1407453"/>
                          <a:ext cx="814996" cy="407498"/>
                        </a:xfrm>
                        <a:prstGeom prst="rect">
                          <a:avLst/>
                        </a:prstGeom>
                      </p:spPr>
                    </p:pic>
                  </p:oleObj>
                </mc:Fallback>
              </mc:AlternateContent>
            </a:graphicData>
          </a:graphic>
        </p:graphicFrame>
      </p:grpSp>
      <p:graphicFrame>
        <p:nvGraphicFramePr>
          <p:cNvPr id="19" name="Object 18"/>
          <p:cNvGraphicFramePr>
            <a:graphicFrameLocks noChangeAspect="1"/>
          </p:cNvGraphicFramePr>
          <p:nvPr>
            <p:extLst>
              <p:ext uri="{D42A27DB-BD31-4B8C-83A1-F6EECF244321}">
                <p14:modId xmlns:p14="http://schemas.microsoft.com/office/powerpoint/2010/main" val="1533633300"/>
              </p:ext>
            </p:extLst>
          </p:nvPr>
        </p:nvGraphicFramePr>
        <p:xfrm>
          <a:off x="9406957" y="3248813"/>
          <a:ext cx="627966" cy="608342"/>
        </p:xfrm>
        <a:graphic>
          <a:graphicData uri="http://schemas.openxmlformats.org/presentationml/2006/ole">
            <mc:AlternateContent xmlns:mc="http://schemas.openxmlformats.org/markup-compatibility/2006">
              <mc:Choice xmlns:v="urn:schemas-microsoft-com:vml" Requires="v">
                <p:oleObj spid="_x0000_s7137" name="Equation" r:id="rId10" imgW="406080" imgH="393480" progId="Equation.DSMT4">
                  <p:embed/>
                </p:oleObj>
              </mc:Choice>
              <mc:Fallback>
                <p:oleObj name="Equation" r:id="rId10" imgW="406080" imgH="393480" progId="Equation.DSMT4">
                  <p:embed/>
                  <p:pic>
                    <p:nvPicPr>
                      <p:cNvPr id="0" name=""/>
                      <p:cNvPicPr/>
                      <p:nvPr/>
                    </p:nvPicPr>
                    <p:blipFill>
                      <a:blip r:embed="rId11"/>
                      <a:stretch>
                        <a:fillRect/>
                      </a:stretch>
                    </p:blipFill>
                    <p:spPr>
                      <a:xfrm>
                        <a:off x="9406957" y="3248813"/>
                        <a:ext cx="627966" cy="608342"/>
                      </a:xfrm>
                      <a:prstGeom prst="rect">
                        <a:avLst/>
                      </a:prstGeom>
                    </p:spPr>
                  </p:pic>
                </p:oleObj>
              </mc:Fallback>
            </mc:AlternateContent>
          </a:graphicData>
        </a:graphic>
      </p:graphicFrame>
      <p:grpSp>
        <p:nvGrpSpPr>
          <p:cNvPr id="23" name="Group 22"/>
          <p:cNvGrpSpPr/>
          <p:nvPr/>
        </p:nvGrpSpPr>
        <p:grpSpPr>
          <a:xfrm>
            <a:off x="9300836" y="3916931"/>
            <a:ext cx="2068729" cy="2522387"/>
            <a:chOff x="6743700" y="3546475"/>
            <a:chExt cx="2068729" cy="2522387"/>
          </a:xfrm>
        </p:grpSpPr>
        <p:grpSp>
          <p:nvGrpSpPr>
            <p:cNvPr id="12" name="Group 11"/>
            <p:cNvGrpSpPr/>
            <p:nvPr/>
          </p:nvGrpSpPr>
          <p:grpSpPr>
            <a:xfrm>
              <a:off x="7091559" y="4141679"/>
              <a:ext cx="1184857" cy="1706643"/>
              <a:chOff x="7907628" y="1983346"/>
              <a:chExt cx="1184857" cy="1706643"/>
            </a:xfrm>
          </p:grpSpPr>
          <p:cxnSp>
            <p:nvCxnSpPr>
              <p:cNvPr id="13" name="Straight Connector 12"/>
              <p:cNvCxnSpPr/>
              <p:nvPr/>
            </p:nvCxnSpPr>
            <p:spPr>
              <a:xfrm>
                <a:off x="7907628" y="1983346"/>
                <a:ext cx="0" cy="1706643"/>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7907628" y="2781837"/>
                <a:ext cx="118485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6" name="TextBox 15"/>
            <p:cNvSpPr txBox="1"/>
            <p:nvPr/>
          </p:nvSpPr>
          <p:spPr>
            <a:xfrm>
              <a:off x="8306757" y="4810334"/>
              <a:ext cx="505672" cy="400110"/>
            </a:xfrm>
            <a:prstGeom prst="rect">
              <a:avLst/>
            </a:prstGeom>
            <a:noFill/>
          </p:spPr>
          <p:txBody>
            <a:bodyPr wrap="square" rtlCol="0">
              <a:spAutoFit/>
            </a:bodyPr>
            <a:lstStyle/>
            <a:p>
              <a:r>
                <a:rPr lang="en-US" sz="2000" dirty="0">
                  <a:sym typeface="Symbol" panose="05050102010706020507" pitchFamily="18" charset="2"/>
                </a:rPr>
                <a:t></a:t>
              </a:r>
              <a:endParaRPr lang="en-US" sz="2000" dirty="0"/>
            </a:p>
          </p:txBody>
        </p:sp>
        <p:graphicFrame>
          <p:nvGraphicFramePr>
            <p:cNvPr id="20" name="Object 19"/>
            <p:cNvGraphicFramePr>
              <a:graphicFrameLocks noChangeAspect="1"/>
            </p:cNvGraphicFramePr>
            <p:nvPr>
              <p:extLst>
                <p:ext uri="{D42A27DB-BD31-4B8C-83A1-F6EECF244321}">
                  <p14:modId xmlns:p14="http://schemas.microsoft.com/office/powerpoint/2010/main" val="1633459983"/>
                </p:ext>
              </p:extLst>
            </p:nvPr>
          </p:nvGraphicFramePr>
          <p:xfrm>
            <a:off x="7164170" y="5738662"/>
            <a:ext cx="534988" cy="330200"/>
          </p:xfrm>
          <a:graphic>
            <a:graphicData uri="http://schemas.openxmlformats.org/presentationml/2006/ole">
              <mc:AlternateContent xmlns:mc="http://schemas.openxmlformats.org/markup-compatibility/2006">
                <mc:Choice xmlns:v="urn:schemas-microsoft-com:vml" Requires="v">
                  <p:oleObj spid="_x0000_s7138" name="Equation" r:id="rId12" imgW="266400" imgH="164880" progId="Equation.DSMT4">
                    <p:embed/>
                  </p:oleObj>
                </mc:Choice>
                <mc:Fallback>
                  <p:oleObj name="Equation" r:id="rId12" imgW="266400" imgH="164880" progId="Equation.DSMT4">
                    <p:embed/>
                    <p:pic>
                      <p:nvPicPr>
                        <p:cNvPr id="0" name=""/>
                        <p:cNvPicPr/>
                        <p:nvPr/>
                      </p:nvPicPr>
                      <p:blipFill>
                        <a:blip r:embed="rId13"/>
                        <a:stretch>
                          <a:fillRect/>
                        </a:stretch>
                      </p:blipFill>
                      <p:spPr>
                        <a:xfrm>
                          <a:off x="7164170" y="5738662"/>
                          <a:ext cx="534988" cy="33020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910671789"/>
                </p:ext>
              </p:extLst>
            </p:nvPr>
          </p:nvGraphicFramePr>
          <p:xfrm>
            <a:off x="6743700" y="3546475"/>
            <a:ext cx="1095375" cy="790575"/>
          </p:xfrm>
          <a:graphic>
            <a:graphicData uri="http://schemas.openxmlformats.org/presentationml/2006/ole">
              <mc:AlternateContent xmlns:mc="http://schemas.openxmlformats.org/markup-compatibility/2006">
                <mc:Choice xmlns:v="urn:schemas-microsoft-com:vml" Requires="v">
                  <p:oleObj spid="_x0000_s7139" name="Equation" r:id="rId14" imgW="545760" imgH="393480" progId="Equation.DSMT4">
                    <p:embed/>
                  </p:oleObj>
                </mc:Choice>
                <mc:Fallback>
                  <p:oleObj name="Equation" r:id="rId14" imgW="545760" imgH="393480" progId="Equation.DSMT4">
                    <p:embed/>
                    <p:pic>
                      <p:nvPicPr>
                        <p:cNvPr id="0" name=""/>
                        <p:cNvPicPr/>
                        <p:nvPr/>
                      </p:nvPicPr>
                      <p:blipFill>
                        <a:blip r:embed="rId15"/>
                        <a:stretch>
                          <a:fillRect/>
                        </a:stretch>
                      </p:blipFill>
                      <p:spPr>
                        <a:xfrm>
                          <a:off x="6743700" y="3546475"/>
                          <a:ext cx="1095375" cy="790575"/>
                        </a:xfrm>
                        <a:prstGeom prst="rect">
                          <a:avLst/>
                        </a:prstGeom>
                      </p:spPr>
                    </p:pic>
                  </p:oleObj>
                </mc:Fallback>
              </mc:AlternateContent>
            </a:graphicData>
          </a:graphic>
        </p:graphicFrame>
      </p:grpSp>
      <p:sp>
        <p:nvSpPr>
          <p:cNvPr id="24" name="TextBox 23"/>
          <p:cNvSpPr txBox="1"/>
          <p:nvPr/>
        </p:nvSpPr>
        <p:spPr>
          <a:xfrm>
            <a:off x="201655" y="3064147"/>
            <a:ext cx="1904856" cy="369332"/>
          </a:xfrm>
          <a:prstGeom prst="rect">
            <a:avLst/>
          </a:prstGeom>
          <a:solidFill>
            <a:srgbClr val="FFFF00"/>
          </a:solidFill>
        </p:spPr>
        <p:txBody>
          <a:bodyPr wrap="square" rtlCol="0">
            <a:spAutoFit/>
          </a:bodyPr>
          <a:lstStyle/>
          <a:p>
            <a:r>
              <a:rPr lang="en-US" dirty="0"/>
              <a:t>From slide No. 6</a:t>
            </a:r>
          </a:p>
        </p:txBody>
      </p:sp>
      <p:sp>
        <p:nvSpPr>
          <p:cNvPr id="25" name="TextBox 24"/>
          <p:cNvSpPr txBox="1"/>
          <p:nvPr/>
        </p:nvSpPr>
        <p:spPr>
          <a:xfrm>
            <a:off x="201655" y="3672489"/>
            <a:ext cx="1904856" cy="369332"/>
          </a:xfrm>
          <a:prstGeom prst="rect">
            <a:avLst/>
          </a:prstGeom>
          <a:solidFill>
            <a:srgbClr val="FFFF00"/>
          </a:solidFill>
        </p:spPr>
        <p:txBody>
          <a:bodyPr wrap="square" rtlCol="0">
            <a:spAutoFit/>
          </a:bodyPr>
          <a:lstStyle/>
          <a:p>
            <a:r>
              <a:rPr lang="en-US" dirty="0"/>
              <a:t>From slide No. 8</a:t>
            </a:r>
          </a:p>
        </p:txBody>
      </p:sp>
    </p:spTree>
    <p:extLst>
      <p:ext uri="{BB962C8B-B14F-4D97-AF65-F5344CB8AC3E}">
        <p14:creationId xmlns:p14="http://schemas.microsoft.com/office/powerpoint/2010/main" val="1254006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155" y="-667821"/>
            <a:ext cx="10625450" cy="1450757"/>
          </a:xfrm>
        </p:spPr>
        <p:txBody>
          <a:bodyPr/>
          <a:lstStyle/>
          <a:p>
            <a:r>
              <a:rPr lang="en-US" b="1" dirty="0">
                <a:latin typeface="Times New Roman" panose="02020603050405020304" pitchFamily="18" charset="0"/>
                <a:cs typeface="Times New Roman" panose="02020603050405020304" pitchFamily="18" charset="0"/>
              </a:rPr>
              <a:t>Pressure and displacement in air column</a:t>
            </a:r>
          </a:p>
        </p:txBody>
      </p:sp>
      <p:sp>
        <p:nvSpPr>
          <p:cNvPr id="3" name="Content Placeholder 2"/>
          <p:cNvSpPr>
            <a:spLocks noGrp="1"/>
          </p:cNvSpPr>
          <p:nvPr>
            <p:ph idx="1"/>
          </p:nvPr>
        </p:nvSpPr>
        <p:spPr>
          <a:xfrm>
            <a:off x="1097279" y="1845733"/>
            <a:ext cx="10115203" cy="4427281"/>
          </a:xfrm>
        </p:spPr>
        <p:txBody>
          <a:bodyPr/>
          <a:lstStyle/>
          <a:p>
            <a:endParaRPr lang="en-US" dirty="0"/>
          </a:p>
        </p:txBody>
      </p:sp>
      <p:sp>
        <p:nvSpPr>
          <p:cNvPr id="4" name="Slide Number Placeholder 3"/>
          <p:cNvSpPr>
            <a:spLocks noGrp="1"/>
          </p:cNvSpPr>
          <p:nvPr>
            <p:ph type="sldNum" sz="quarter" idx="12"/>
          </p:nvPr>
        </p:nvSpPr>
        <p:spPr/>
        <p:txBody>
          <a:bodyPr/>
          <a:lstStyle/>
          <a:p>
            <a:fld id="{40C99F37-6FE3-4951-8502-D2FD83BFB6C8}" type="slidenum">
              <a:rPr lang="en-US" smtClean="0"/>
              <a:t>15</a:t>
            </a:fld>
            <a:endParaRPr lang="en-US"/>
          </a:p>
        </p:txBody>
      </p:sp>
      <p:sp>
        <p:nvSpPr>
          <p:cNvPr id="7" name="TextBox 6"/>
          <p:cNvSpPr txBox="1"/>
          <p:nvPr/>
        </p:nvSpPr>
        <p:spPr>
          <a:xfrm>
            <a:off x="9325970" y="3253793"/>
            <a:ext cx="2866030" cy="1015663"/>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Notice the phase difference between the displacement and pressure</a:t>
            </a:r>
          </a:p>
        </p:txBody>
      </p:sp>
      <p:sp>
        <p:nvSpPr>
          <p:cNvPr id="9" name="AutoShape 2" descr="data:image/png;base64,iVBORw0KGgoAAAANSUhEUgAAAwwAAAFFCAYAAABBt2r2AAAgAElEQVR4XuydB7glRZn+354Z8sAMDDmJgGQUHAQRlSSKSFBB1wAmgiK4i6grmEBBQVcRRRfwDypBdFddV1BAWRAERFAEyTnnOANIEOae//N2V52urg6nT+4+/TbP4c69p0PVr6qrvre+r6oCAC8AuB06REAEREAEREAEREAEREAERCBJYL0AwA0ANhAZERABERABERABERABERABEfAItCQYVCdEQAREQAREQAREQAREQATyCEgwqG6IgAiIgAiIgAiIgAiIgAjkEpBgUOUQAREQAREQAREQAREQARGQYFAdEAEREAEREAEREAEREAER6J6APAzdM9MVIiACIiACIiACIiACItAYAhIMjSlqZVQEREAEREAEREAEREAEuicgwdA9M10hAiIgAiIgAiIgAiIgAo0hIMHQmKJWRkVABERABERABERABESgewISDN0z0xUiIAIiIAIiIAIiIAIi0BgCEgyNKWplVAREQAREQAREQAREQAS6JyDB0D0zXSECIiACIiACIiACIiACjSEgwdCYolZGRUAEREAEREAEREAERKB7AhIM3TPTFSIgAiIgAiIgAiIgAiLQGAISDI0pamVUBERABERABERABERABLonIMHQPTNdIQIiIAIiIAIiIAIiIAKNIdAK5s6d22pMdpVRERABERABERABERABERCBrggEAG4AsEFXV+lkERABERABERABERABERCBJhBQSFITSll5FAEREAEREAEREAEREIEeCUgw9AhOl4mACIiACIiACIiACIhAEwhIMDShlJVHERABERABERABERABEeiRgARDj+B0mQiIgAiIgAiIgAiIgAg0gYAEQxNKWXkUAREQAREQAREQAREQgR4J1FIwzASwFYDlAJwH4OEeM6/LREAERGDkBFrAbABzATwF4MYAeGbkidADRUAEREAERKA8gVoKhp0BHGkEww8BfAvAvPJ51pkiIAIiMD4CLWBfAJ8B8Lhpv34TAM+PL0V6sgiIgAiIgAgUEqidYHglgG8D2AbANACPATgawPEAnlVhi4AIiECVCbQiz8JPAaxt0nk1gM8BuCAA/lnltCttIiACIiACjSVQK8GwpvEs7AFgIafI7gfwJQCnAnipsUWpjIuACFSaQAtYC8BPALzGDHgwvVMArgDwKQB/DqLfdYiACIiACIhAlQjURjBwvsK/A9gfwBIewRaAO833v6wSXaVFBERABEigBSwL4AcAdgEww6OyAMDFAD4RANeJmAiIgAiIgAhUjEAtBANDj94K4AgA6xuA042Xwcb9vgDgLwC+BuAPFYOs5IiACDSYQCsKnzwYwOEAFs9BwbbsHAAHBcC9DcalrIuACIiACFSPQC0EA0fjtgOwk8OPwmFbAP/pMf2bCU2qHmqlSAREoJEEWgBXdqN3YXkPwEoAHoocEO3jT0EUYqlDBERABERABKpCoBaCIQvWngBOzAhPqgpYpUMEREAECgm0gI8AOF2TnVVRREAEREAEKk5AgqHiBaTkiYAITCgBCYYJLVhlSwREQAQmj4AEw+SVqXIkAiJQBwISDHUoJaVRBERABESAobMBgBsAbFARHOtx51MAuwI4y0kTJwNyd+elzN8UklSRAlMyREAEYgIt4CgAhwQA29b20Yo2absjiJZUDQ8JBtUcERABERCBmhConGAgt9vMfgoUD/bg2uRcv3wvCYaaVC0lUwQaSqAVbcD2vSBaGYnCgEupngngvQHwMwmGhlYMZVsEREAE6kugkoLhEwC+C2ARRB3v983+C1ya0B7yMNS30inlIjDRBFrAeQC2CIxHtAXcBGC5AJjjZlwehomuBsqcCIiACEwSgUoKBgJ+xoQkvRfAswBuBfAqCYZJqnvKiwhMJoEWsLZps3Y3y6ZeCuCHAbC3BMNklrlyJQIiIAITTqCyguF0AHsAOAbAoQB2BPA7CYYJr47KnghMCIEWcBeA+WbwY8sg2rwtccjDMCGFrWyIgAiIwOQTqKxgIHpuZvSo2dF5aa8sFJI0+ZVTORSB2hJoAR834ZRsx64JgE0kGGpbnEq4CIiACDSdQKUFw1WIOtlvAPisBEPT66ryLwL1ItCKwikXA/C6ALhMgqFe5afUioAIiIAItAlUWjCcBODDAKZnFJg8DKrFIiAClSbQAm4GsEIAzM5KqEKSKl18SpwIiIAIiEBMoNKC4UUAFwF4kwSD6qwIiECdCLQAu6fM1wLg8xIMdSo9pVUEREAERMAjUFnBQO8CVxThyBwnDvqHPAyqyyIgApUl0IpCkLi0amqys020PAyVLT4/YTMAuB+WqfvhJn32w2s5b8X9cB+hBQD48yXvUxsISqgIiECjCVRWMBxkiuXYnOKRYGh0vVXmRaC6BFrAogC4Oz2tyG3zUirBMNIyXNzMJ+FPlg/nlnCvH/ezEICFzUIb/DfDYfmTxj4Nff60hj8FAQUAP/y3FQqm2MPfrYhwxQXvaT8UIVZA0KNuP9x/6AWzD9Hz5t/8+Zz5cG4MPzpEQAREYFQEKisYOgGQYOhESN+LgAhUmoAEw8CKZykAS5rPTABLmI8VCRQINMZpcLsGuP03jXNroNufNNppzPPnMA8KEitUKFb48YUMf7cCh3nhh+dZEWEFxD/MMr7cx+hpAE8ZQTPM9OveIiACzSAgwdCMclYuRUAEqkZAgqF0iXAknktrzzIfKxAoDigUaChbYznr3/wbPQGTdNBrYYWR/emKJftv5p3igSKCAoIhvvPMZ9hiaJJ4Ky8i0HQCEgxNrwHKvwiIwHgISDCkuHPkfI4RB5y/RpFAcUBPAY1dfmj80ui1xq9G0YurL0UWGdqf/Lf90ENBllZEPAGAH4U7jadJ0FNFoMoEaisY9gHwPQA7mwbucbPJmxq6Klc3pU0ERKBNoOGCYTkAy3oCgaE5HP2mAfuk8+HfdAyeAIUDRZn9UKTxw1AsMme/SgHBDVT5bx0iIALNJVBbwWDnMLzGdDjLAOCHcaps2B4zjdwjGi1pbu1WzkWgygQaIhgYOrMCAAoEeg+sB4GeAYoCa5TyJ/+mY/wEKCRYThR0tm9l2BPFg9u3SkSMv6yUAhEYFYHaCwY2Yu7B0RF2THb0ig0eJ7qxkaN4eAjAw6Oiq+eIgAiIQB6BCRUMNDApEJZ3RII1NK0nmCPWHMXWUR8CnGTNcmWfavtXTsa2AoL96oNmInZ9cqWUioAIlCUwcYIhK+Ns4Nh52VEuTpKjeLAC4n51XmXri84TAREYFIEJEQyrAFjRaV/p5XWNSLazEgeDqjTVug/nlrBftX0rhQQnWVM8cHDuAXmNqlVgSo0I9EGgEYLB58OJdSs5nRwbOyse2MDdO4EravRRR3SpCIjAMAjUUDAwvIgCYWXTfnIght4DGoh2hJmr8ehoLgH2p7Z/Zf2gWGTdYN/KwTmFnTW3bijn9SbQSMHgF5ntBO1IGRs528DdZ9ys9S5mpV4ERKByBGoiGGj8rWoEAj0JDCuyo8c0ArU0Z+VqVqUSRA8/BaYVEVyZifWHfSsH51R/KlVcSowI5BKQYMhAwzW/V3NG0rhhDmMz2cDdY9azVp0SAREQgb4IVFQwcMLr6qb9o5HHEBO2fxwd5kcGXl+l3viLOSBHAWoH6DifhfWKfavmFza+eghAhQlIMJQoHLcD5UgJl/xjA3e3GSkpcQudIgIiIAJJAhUSDDTgrEhgXLoNH9EAiSrtMAnQu896ZwUEJ1Zbz8NdmvsyTPS6twh0TUCCoWtkkffBNnJcN5wNHMXDnT3cS5eIgAg0lMAYBQO9qC932jF6EawHlWJBhwiMgwD3g3iZ8fBzcM7WSfatmhszjhLRM0UgJiDB0Gdt4BKCa5iOl/9mTCZHRm7XxOk+yepyEZhwAiMWDFzsYU3TXnFEl8KAHgS2V5qIOuF1rYbZo7eBfSsFBOsrN5KzA3Pcv0OHCIjAaAlIMAyQ90wzascGjpMDKR44MnKbxMMAKetWIjAhBEYgGCgS1jaGF9skjthSINyhuQgTUomakw2KBzs4R4+YrccSD82pA8rpeAlIMAyJv99Rc2SEnTQ9DzpEQAREAEMSDAw3WscMXjCsg20PjSsNXKjOTQoBhgXTW8bBOYYqcWCOfas8ZZNSwspHFQlIMIygVDiJkKN8jBlmjKYNWaIHQocIiEBDCQxYMKwFgB8aUfQkWO+mNk1raP1qSLZZ322oHTcMZL2/RR60hpS+sjlKAhIMo6QNYJYRD2zgOBJIr8OtZvOjESdFjxMBERgngQEIBq7gtgGA7QDcYNoTGktc616HCDSNAAfmKJoZumS9DvLqN60WKL/DIiDBMCyyJe7LmGLbwHFCF4UDO3uNCJaAp1NEoO4E+hAMDMlY36wmwzbjRgAcXdUhAiIAMCT4FUY8LGnEw80AuOeDDhEQgd4ISDD0xm3gV1E4sIFjzDG9DmzctLzhwDHrhiJQHQI9CAZ6E9YDwOWc2UZcpwGG6pSnUlJJAnPMnB56HjhZmgNzN+m9qWRZKVHVJiDBULHy4UpLNAgoIOhp4OghQw3kdahYQSk5ItAvgZKCwYYdrWtGSGnscFBBhwiIQHcEKBo4MMdlWrkIAEU3dzHXMSACLWBGIHtlQDSHeht64boNXZVgGGqR9HdzTuaikcBN4ti4Mezg4f5uqatFQASqQqCDYGDYEQcP+P5zVJQDBwo7qkrhKR11JsCBOYb0cWDuBWdgbqrOmRp32lsA96I6DMCF/ASAlrwdd6HkP/+zAK4yZfXPksmUYCgJapyn2caNSyVyCTmOinCUUYcIiECNCeQIBoUd1bhMlfTaEeACJByY45xCK8yfqF0uKpDgFsBBjjMBbAjgYgBfCoBLK5A0JSFN4I8AVgJwgvkwXK/TIcHQiVDFvqc7laOOXG2JwuF6AM9WLI1KjgiIQAkCjmCge5hCgYYLvQj0JirsqARDnSICAyIw27yD7GMfMYNyXGlJR0kCjmB4FYAAwNMATgHwbc7JDLoPgSn5ZJ3WAwEKhjcg8gKdTnFndlMvupUEQw+gq3DJCqZxo9eB8xwoHNjI6RABEagJgeuAY34MPHgbsOy6wH27AXduqc2nalJ6SuakEvgu8PIrgdVbQLAZcPe/Rku06uhMYHkAR5pJ5hQMPFoA7gFwbAAc2/kWOmNEBKxg4OM4l+G3AL5uwpTy5szWXjAsAmD6iADrMSIgAiIwMALLmsZr2sDuqBuJgAgMigAnNPBDi5fvKD/WCh7UMybpPlyd4dMA3gOAcdQ86GKgJXocgD9NUmYnLy8LAFwAYM+CwedaCwYWGV0pOiICq5iJXNxRmrGYmiStmiEC1SFgQx4YUsidmH9fnaQpJSIgAgUEuMkq4/L57r5owpW4CIEOh0BGSBJHqs8GcCiZBZH+0lENAq6HgSmiLr7I6L28xXVqKxiqgbyaqfAnSXOCNOc76BABERg9Aa5yxBVZKOgZPsi9E7hRow4REIH6EeAkab7P3N/BziPkYiSNPxzBsLEZFDkawBmBwiyrWDdcwUAhd6URdpysnrdqkgRDFUtygGniHAdOpOQkaXodONdBjdsAAetWIpBBgCOSnMTM949RDNawoNtXhwiIQP0JLOe841yggB6HRu/p4AgGRh8xCukWeRUqW9GtYGCfxH9/BsDfO+z5JcFQ2eIcbMI4GYmjIlwB4m7jUr13sI/Q3USg8QT4ntmNF7lTO8MC+b7pEAERmEwCXOGM4UocmOPSlI316LeAhQHQu3BtkD9KnaoFLeA0/jEA9prMKlLJXFEkvAbAuQC4JwP3+uoUMibBUMmiHF6i+ELb5RupLNm4cWSkU0UZXop0ZxGoNwHOhaRIoDeB4YB2/tBT9c6WUi8CItAlAbYBbAvYDlivYre76Xb5yPqf3gIeB/BEEA1o6hgNAQoGhsh+AcBDJR8pwVAS1CSexsnRHBXh5h3asGYSS1h5GiYBvjc0ENYyDS4bX47S6BABEWg2AW4Cx4E57iTNdoGDclr2PKdOtCIv7CNBNOKto3sCDP86EMDJAPYxl38PwAEA3gvgZxm3PBjASehufokEQ/dlM3FXuBvWPGpGRm6fuFwqQyLQPwGOHHIUjCJhISMQOJIob0L/bHUHEZg0Aos74Upc6IAhio3qW1vAH0yh7h9EEQ1cjocDLSfy3wGwbQu4xmzstuOkVYAR5ucSAFsC2BoAo0f4+48B7D3ANEgwDBDmJNyKoyJ0qTJ0iUtr/Q3A/EnImPIgAn0QoCeOImFlRJs4cdRQc4D6AKpLRaBhBDiHkH0r946630wwnfiBBiMOrjUehNWMYKAndokgim6ggKCouDcAPtCwOjHo7NKLxUVtuETqYwC2GPADJBgGDHRSbsclIOlOZdjSEwC4CgRfcsVjTkoJKx+dCLzMvAP8yYaYI4MM3cvbBbPT/fS9CIiACLBv5Qj7Gsao4wDERPetLeAgAN8GcIop/n8BsFHQMG/LCKr+9gB+Z/oqDnIN+pBgGDTRCbwfhQPXnmYDx1FV28DJcJrAwm54ljgCRpFMkcAVT1jXKRK0FHHDK4ayLwJDIMDwRvat3KuFXge2NxyYyFsHfwhJGM0tW8DPAbzDPO3fA+CY0Ty5UU/hHIYPGw8Dl0kdNGMJhkZVp/4yyzAlhmXQoOIoCcXDXcb7MHENXH+odHWNCFiRwE77BVOn2WnTs6ZDBERABIZNgPu2WI8+2yG3b50Ir34L4Oj3WSY0iYOPOgZLgLtpHwHgcwCWNhOeNx3wnBkJhsGWWWPuxrWnrdeBBhcbuHuMsaXR2MZUg9pm1HoRWHefM3slcHSPcZ86REAERGBcBDgw5/atXPKSqwhxcK62cx5a0ZxICiMuFvGXIBIQOgZDgHNjOE/kQgA7mFtynt10M8g7mKcAEgyDItng+7CBswbYqmZk1goIrrqkQwTGTYACl6NaHL2zdZQClyLhyXEnTs8XAREQgQwC3OOF4oEhkmy3GCZp+9ba7CrdioxZxtRvBICbW14M4JtBtLuwjv4J2JWotnVuxcGwU83v7t/7eZoEQz/0dG0mATZutoHjCYzNtI2c5j2o0oyKADsmNpr8LAvgPvOhSGDHq0MEREAE6kTAtmf8yYE67iZv+9ZKhi61oonOXP2Iy6qeQNitaP1/Lve5axCFKemoBwEJhnqUU21TuZwZ1eWcB25mw1ER28hpI5vaFmslE841z9mRciSOy/VxLWorVikSdIiACIjApBDg/knWY8r2jp5S9q12YGRS8ql8VIeABEN1ymLiU8IRERp0FA9s4BgmYgUEGzpNMp34KjDQDDIelnWJH+6PsJTZcdmKBNWngeLWzURABCpMwB0s4aRXzn3gh+0hf+oQgX4JSDD0S1DX90yABp4dDQ43cDGbxbFxo5DQBNSe0U7khZwsR2HAukJv1QpOp8hRNXaMOkRABESg6QQ4GMe+le0l20ruUM9Jx66IaDoj5b97AhIM3TPTFUMiwFER28DRGKSByEnTbOgYvkQRoTkQQ4Jfwdsu6QgD1odlTD1gfWBdoEBQfahgwSlJIiAClSLAcE3bt1JAsK9l38p+le0pP1rdsFJFVsnESDBUsliUKBLgqAhHk2kscgLrHBOnSc+Dbey0CtNk1BWGF9lyZllzkjL/ZgWj9TpNTUZ2lQsREAERGBsBhgezb2Vba9vbFwE8btpc2+5qf6WxFVElHyzBUMliUaKyCHCJOWtUcjI1BQRHoRmrzoaOH4oJfjTyXN06xM6K5WfLkOKA4Wm2/Oyol5Y7rW4ZKmUiIAKTRYAeXCsg2LfyQ6+D7V/tQN2zk5Vt5aYLAhIMXcDSqdUj4BufbPS4esTTxhtBo5MNnv1ULweTnSKKAZYJP3SD87OYKRsr8igQtGLWZNcD5U4ERKB+BNh+24EdCgi231x9bp5pw9mvso9lWy5vxOjKl3NUbHnQBvrbiB4twTAi0HrMaAmwoeMLZQ3VWcYbwZ0y55sP/82Gjx/Fb/ZePoyPpUjjh5zth7+Ttdu5sGPR6kW9s9aVIiACIjBOAvQGu30r23n+jSFNtk+1P237r1DS7kuMERW2T/X7Vobrsl8lX87lu6n72/d0hQRDT9h0UR0J8AW0Hgj7AjKkiZ9FjFeCwsF+6KXgh7/zZ1MPjmZwPoll5f7k31umo7BizBUI6iiaWmuUbxEQgSYRoGigB8L2rfydfQX7iOecftT2p24/S7HRtINGv9uv2n/bnxyIszaIK8A44DYue0SCoWm1VPnNJMCX146UWIOYLy5f2iXMT8ZusuHzf/Jv3GXT/uS/qz6Hgm5MCgGGB9mf/Dfza3/y3/zw4M7I/NjGng2W9dRUcodR1XMREAEREIFKEKB4sF5+KyLc/pVhTuxXbd/KvtR+bN/K318wfW0lMpWRiLx+lX2q26/y37Q5mF+3b2X/yn7VDr5VLZ8SDFUrEaWnsgTYwPFDAeEa1/w3PRQ0vPmTjQZH3RnTyQ9HT9wPxYT7YWPJkXh+7L95vf24QAIA/NBb4n6mmwbI/uSStGyQ+NN+mC7+mz/5HKaNjbFthG0DbRtuKw4Um1rZKqmEiYAIiEDtCVgvth2cswNXdjCL/ar9sF8r07eyj2M/6/ar1uOd5fnO6lvZn3bqW7P6VdunumKH/SvFgRUJdZw8LsFQ+1dNGagiATZqroBgo2IbFmvI86dtkPjTFQC28crKGxs7igkrMmyDaBtINpIUKPanbVzZiFmRoFChKtYapUkEREAERKCIAPtJO5Lv9qtu/+oa+Tzf7V95b/7NP+wAXVa/mtW3NrFflWDQuykCIiACIiACIiACIiACIpBLQIJBlUMEREAEREAEREAEREAERECCQXVABERABERABERABERABESgewLyMHTPTFeIgAiIgAiIgAiIgAiIQGMISDA0pqiVUREQAREQAREQAREQARHonoAEQ/fMdIUIiIAIiIAIiIAIiIAINIaABENjiloZFQEREAEREAEREAEREIHuCUgwdM9MV4iACIiACIiACIiACIhAYwhIMDSmqJVRERABERABERABERABEeiegARD98x0hQiIgAiIgAiIgAiIgAg0hoAEQ2OKWhkVARGoBIEWsDCAZQA8BeD5AJiqRMKUCBEQAREQARHIJlBrwTAXwJUqWREQARGoE4EWsD2A7wE4GcCPAuDxOqVfaRUBERABEWgcgdoKhm8BOBjAXwBs3rhiU4ZFQARqS6AF3AxgbQDPAvgcgFOCyNugQwREQAREQASqSGCsguEPHpFbANwK4JsdSL0NwFkAAnPe+QDeVEW6SpMIiIAIWAItYAaAHwN4D4Dp5u8PAPg0gF8FwPOiJQIiIAIiIAIVJDBWwdDKAfIwgLcD+HPO9xyJW9L77pcA9qggYCVJBERABNACFgWwP4CvAljMQcJ28FojGs7XfAZVFhEQAREQgQoSGLtgmAdgaQNmTyMUdgfwCIAVMoDdCGC9HJAnAdi3gpCVJBEQgQYTMJOct+F8BQArZ6BYAOACAJ8PojBLHSIgAiIgAiJQJQKVEgwWDEOV2Ll+EsCxDq1fAKCYKDq+DuCQKhFWWkRABJpNoAWsCOAoABwUyTvmAzgNwHcD4M5mE1PuRUAEREAEKkagkoLhIADfBnAhgG0dYLs5/94awMcB/EsG0F9XDLKSIwIi0FACLWAagLUAHOch4NKqSwB40vv7SQHAwREdIiACIiACIlAVApUUDNbD8H0AB+aQ4kjdiabDrQpMpUMEREAEShEwXoe3BMAppS7QSSIgAiIgAiIwPgKVEwy7ADgTwAsA3mVWQ8rCI8EwvkqjJ4uACPRJQIKhT4C6XAREQAREYJQEKiEYmOGFzMohdN8/COCjBWKB50swjLKa6FkiIAIDJSDBMFCcupkIiIAIiMBwCVRGMDCbtwG42GzI1inbEgydCOl7ERCByhKQYKhs0ShhIiACIiACaQKVEAx2WdVuCkiCoRtaOlcERKBSBCQYKlUcSowIiIAIiEAxgboKhnd/DrjgC8Bji6uERUAERKBuBCQY6lZiSq8IiIAINJpAHQXDvDcD9/8IuGElYId9gdknN7oIlXkREIHaEZBgqF2RKcEiIAIi0GQCdRMM814O4AzgpS2ABQGwyP1AcAgw6/Qml6LyLgIiUC8CEgz1Ki+lVgREQAQaTmCsgoH7LfBwN2frUB5PnQxMcf4CNz2yx10A/h2Y/fOGF6ayLwIiUBMCEgw1KSglUwSizRftMSUgItBQAmMVDF0yf/ILQPBpALO8C1sAbgWmPg0sc1aXN63S6YsCWBIA52VwB9jFACxifnLZWf6bP2eYz3QA/LAxC8xPt1EjFzZuC8znJQAvAvin+cm9Lvh5zvk8A+AfAJ6vEhilRQQmjYAEw6SVqPJTUQK2X53p9KvsW/l39qn8cACSfavtX/2+lX2pPdjX2r7V9q/sW93+1fattn991vSr7FvZx/KjQwTqRqAugmH++wF8A2itnEOYL/B1AD4FzD6voqWwFACuCDXbiB6KAzZitiGjYe8a7zTa+bvb+FiD3zZQVgzYBsxmnSLCftj4WZHBhtEKD9tg8icbUPuxE8nZuPHzNICnAMwHMA/Ak2rwKlrDlKzaEJBgqE1RKaHVJsC+bU5G32r7V/aNNNjtx+1j2beyn+VPO5DGn7Z/pSDI8ijYvtX2q/xpRQf7V9u32j6Vv7NftYOBPNcKB/av7Fv5Yd/6hElrtakrdU0kUBfB8NR6ADhvgQ0DgNs/Bly7FvD2HwG4IfrbtAeAly4F5tw75pJcBsDyphHjvykQ+KGxbw1v/nQ/bDTYUFXlsKMyFDnuh94d/s5RFreBewzAo0ZQVCUPSocIVJaABENli0YJqyYBGuXsV5cDsKwRCByAoxHOvsgd1HL72Sp6y5kX9qO2P+VP90ORYgfnHgfA/vVhCYlqVswGpaqKgqG16HJ4dL0XsdDSM7DwzY9hiQeA1gzgQr5k5vjH2cBVbwQO3JoOKhEAACAASURBVAO4+tz479v8EwhGGWO4AoAVAfAnGzEKGjZQfMk5UsAP/81PFRuuXus6G2nm1X4ojPhhGTGvFA/8cNdu/tQhAiLgEJBgUHUQgVwC7EdWMn0rRYIVCByBt/0pjWjbz04aSkYdWHvC7WM5qMg8P2IEBPtXhTdNWulXNz/VEQyzMO88IFgCaC0OtNZuYdqMAK3HWghOWgzT/vNhLMmXxBy/Ph+4emvgE7sBy/x2RHxpJK9mGjIKBDZkfFlpENsXmKMAkyQMukVLRmTDD0eCyIjeCjJ6CMADAO5rOKNumer8CSQgwTCBhaos9UqAo+2rAljF6Ttsv+r2raMcDOw1L8O8zkYvWPuDfSxFBO0O9q33m352mGnQvZtLoEqCYf4NLWDNAK1rW2idFSDYCgjeCLTuncLUwU9jmd+MWDBQ5a9uGjLOneDvfDGp6vnhy9lkcVD2taGIYEfAESN+2NhxpMg2cFzlShzL0tR5E0FAgmEiilGZ6I0Aw29eZvpWeugZ988BJduvsm9tujgoS5aigfaJ7V/Z31qO95h/l72XzhOBIgLVEgzRqj+tz8/HrHNnYf5yAVrHthBs0ULw/acw64ghCwZOZFrLEQkUCPbF47wIGrg6BkOAnho7osTGjqFbZEzxcPdgHqG7iEB1CUgwVLdslLKBE2CI0ZpO30qjlqKA3ma2+070wMCf3bQbugOdHKijGCNrioc7zVyPpjFRfgdDoGqCofWPADP2nYeZVzN/s/DEUUDwMSD46XzM/vgQBANdfBQJdrSDAoENGF8uNmY6RkNgDVMGFBKcIG7Fw+2K0RxNAegpoyUgwTBa3nrayAkwHJUbrbJvpeHKATfbrmvwbXTFwf6U/Sv7Vn64wAoH5Sgexr1AzOgo6EmDIFB1wTDveAB7toDTn8Ls/QckGNh4USSwMWN8vW3EbqvYSkWDKOA63oMjJByNYvkwJIyT29i4sXz4bx0iUHsCEgy1L0JlIE2AbTbbbooEeuw58Eav8R1mqVIxGz8Blo0VcrR/KB7Yt/KjQwSKCFRdMMw/B2ht2UJw7FOYdXgfgoEvydrmReHeBTRAOXothV39F4TlZgUE19Jm53OLVl+qfsEphfkEJBhUOyaEwCucATiOXlMgsG+lt15HtQlwJSZrFzHagnbRreZT7ZQrdeMgUDXBMLVoAHx3OhZc9iIW2jlA6xOtcKJx8K9PYdbvuhQM9CSsYxoz7oHARowvAycu66gnAQo/likFBDeVY3neZNbhrmeOlOpGEpBgaGSxT0qm6aGnUGA7zAUsOIjDtphz0XTUkwAnorNvpYDg/ha0l242ArCeOVKqB02gaoKhxRUTWkDApVVntBA8Mg34+jws9UMgcNYbzl1WlRV9fdOYcYdjutk4Gs0VGHRMFgF2VraBowhk48bdvrW6xmSV80TmRoJhIot1kjPFAThuoEqDkn0x+1a2udxgTMdkEaC3YV1jRy1kxCA3yFVI8GSVc7e5qZZgCICpKeC/pmFquRaC51oILnwKS10GBF6jlBAM5wDYyFRwLjFmGzKtttNtdajv+RuYzoydGke6rle4WX0Lswkpl2BoQinXPo+cT7ah6Vu50hH71hsVDlr7cu0mA1zF0A7C0ptEj/61GpjrBuHEnFstwQC0/jEDL318Mcy5/T48uQBY+h9A8FIaNwXDn7cGnj8c+DYrMeMlWZGpgnU0lwA3AGIHx5Ew1hvWib9rMntzK0RVcy7BUNWSUbqM55ZGIkNArUhgfLuOZhNgneCHIsJ69DVXpTl1onqCwV1WNb8cKBh+vQ2wyqHAET+QW7Q5NbaLnDJkieKBP9m4XaO9NLqgp1OHSkCCYah4dfPuCdCb8EpjED5nPAkcSc4YsOv+5rpioghwqVZGdVA8PGU8+gwH1jHZBKojGJbB468L0Hrxccy5Hgi4Gk7BkTuHYbKLS7nrhQA7wlcBYNgSGzd2gvJE9UJS1wyMgATDwFDqRv0RoBdhYzM3wYabcKMvHSJQhgD7VQ7Mcf4o+1XuoeXMNy1zC51TEwLVEQzdAZNg6I6XzjYE2LBxZGQJMypypUbQVDfGQUCCYRzU9UyHANtBCoXFTFvI0M3nRUgEeiSwkhmYo9eB81woHLTYTI8wK3qZBENFC0bJGi4B7ni5iYnRpSv1b8b7MNyn6u4iYAhIMKgqjIEAJy7PNUJhvvG20qugQwQGRWBxAK82XodHAVxl9ncY1P11n/ERkGAYH3s9uQIE5gDY1Hgd6E6lcNDScRUomElJQivaVX5r7qgaAOfbfEkwTEoJ1yIfDMu0QoEbq9GboE1La1F0tU4khQPnxdBzRY+DxGmtixMSDPUuP6V+QAQ4KrKZady4CRFDlbTB34DgNu02LeAPALYBcDqAPZ383xcA9G5xsxnuOfOWADilaXyU35ER4ORUtmsMPbKe1MdH9nQ9SAQiAgx/o0efBz0OXPZcR/0ISDDUr8yU4iESWBjAa0wsJvfx+KuEwxBpT+itHcHA3ch/BuAMAD9BJBKuCIAtJBgmtPCrkS1OQGU7xnhyrg7HduzpaiRNqWgwAS53To8+Q+MoHLSyUr0qgwRDvcpLqR0RATZom5vGjeuPX6FQpRGRn4DHWMEQAIGbnRbwTwDcOZUbDHJHcnkYJqC8K5SFWabd4so1DAH5C4AOKw5WKPVKSlMIrGNC5KabMGCtWliPkpdgqEc5KZVjIkCPgxUOjL+8XJOjx1QSNXpsgWDgcpXc9OhtpqOUYKhRuVY4qQyp3MKEfVAosJ2SUKhwgSlpIQF6HDi3hoMn9ILdKi6VJiDBUOniUeKqQsB2yNzPga7Uy7R7dFWKpnrpKBAMdm7Drmb0V4KhesVXpxRNA/A64wnVgEadSk5pdQlwjgPn2nD/BopdTcivZv2QYKhmuShVFSXASYSvNbtH093Pjw4RSBDoIBi2DIBFNYdBlaZPAlyBhvMU6LX6s0Im+6Spy6tAgN4GCof7zKDcE1VIlNLQJiDBoMogAj0QYFgJhcOSZn4DN6rRIQIhgSzB0AJOArA3gAsDYFsJBlWWHgkw/pthki8YoaDR2B5B6rJKErBeMwoHhtddos1VK1NOEgyVKQolpI4E2Hkzdpjxwn8C8GAdM6E0D5aAs0rSc9x/wayORO8U68lWAXC1BMNgmTfgbsub8COugMSwDU0UbUChNziLS5n6vobx5HOpcx3jJSDBMF7+evqEEGBoAEf9GEd8seY3TEip9pgNRzAcAOBfASwDgBtm7R6Y+FwJhh7hNu8yjri+0ewRwxBIzp/SIQJNIcB9a+jN5+pyrPtctVDHeAhIMIyHu546gQQWA/B6AGubUAFOjtbRQAJ5cxhcFBIMDawY3WeZy6NuZeYpMDTjqe5voStEYCIIcPNBCgfO2dG7MJ4ilWAYD3c9dYIJcESEK5fwYMPGBk5HgwhIMDSosIeTVXoV3gRgVQC3AfjjcB6ju4pArQjwvXiD8bYxLI/7I+kYHYGeBMNBGeljGMYIY8x+fT5w9dbAJ3YDlvnt6HjpSSJQmgBXfOCICGONLzJrTZe+WCfWl4ARDJsEAOPNMw95GOpbvkNO+csBbA3gIQC/V7sxZNq6fR0JrGCEA/dJutTME6tjPuqW5p4Fw7czcrrAbEPP5d6GfEgwDBmwbj8YAty/gZ0/d/alt4FzHHSIAFdSWlE7PasieAQY0vhK41G4TnREQAQKCXBfpC2NF+5CraY09NrSl2BgAW1rjKGPAtgPAJUf19BlWMYQDwmGIcLVrQdP4BVmfsMjxtvADWp0NJiABEODCz+d9eUAbGcWSzhfcxVUN0SgNIFFzaDc6sbboNXDSqPr+sSBCAb3qY8BmGPcRRxRHdIhwTAksLrtcAlsA4ATGelG/ftwH6W7V5mABEOVS2ekaWPoIuOy2SZoI8iRotfDBkmgBcwAMCMAnh/kfUvei4uN0EP3KIA/mCWsS16q00oSGLhgYEHRKPokgGNLJqKH0yQYeoCmS6pBgN43hik9bRo2rXxSjXIZaSokGEaKu4oPY7giJzbPNO2A9nCpYikpTaUJtID1zRLAl3OvmdIXDvZERr0wHRywvmawt2783QYuGLjrJFd2YFwZt6sf0iHBMCSwuu3oCHBtdS4Vx4ZN3obRca/EkyQYKlEM40rEembQ4Gbu/D2uROi5IjBIAi3gXQA+BYDzbzhgfFMAvDTIZ5S818uMcJlnxLhCgEuC63DaQAXDaQD2NPGXswaTvry7SDAMl6/uPiIC1tswHwBjl7kTsI4GEJBgaEAhZ2dxBwCMt6ZQuL2xFJTxiSNgBMM3zRzW/wFwQAA8PMaM0pO/4WQtIjB/R2DqYWDpcezz1JdgoHrjwUkniwAIALxgfh9yHZFgGDJg3X60BBjGx1FHLr9642gfraeNg4AEwzioj/WZHBzgxGbGWP+fdoMfa1no4UMgYATDt4xgeNHszHxQAIzDuLU55DLF9OZPyHs3/xKgtRQQHALMOnsIxVh0y4EIBi6n+jiAB8yqSSPIgwTDCCDrEaMlsJYJU2BY33mjfbSeNmoCEgyjJj7W53EjRy43zg3YFFc91qLQw4dFwBMMfAwHkLm52gkAfhdEduK4Ds4XWsN49rgZYk2PJ68Dgg2A1oNAcCQw62Qg+OeIMtOXYLDLqo4ore5jJBjGAF2PHD4BrjLBkIXlAVwAgOJBxwQSkGCYwEJNZ4krBtKrMGVCDq1XvhGZVyabRSBDMBAA5zD8CcCRwfgHwiZg7tCT1wLBRqZmceGU/wJwFDD7jhHUtroKht9eCMx7I7DTRcA07vugQwQmiMCVSwOXrQBs8hjwei5VrGPCCKyK+xb7IM5Y62zsKFE4YWXL7DyHm2c9g+uWWQzrzZuJDZ+cwCwqSyKQILA9/rDyR3D6BuvjlsXsFy0EuA8rv3gS9rrhKzj02vEje3oGcN5KwLPTgW0eBlZ9bvxp6iYFrZ0BzHauYITPH4DWp4Glh714Sl0Fwz5fAWYeCnz5z0BrHLPwuylhnSsCPRCYNwO4ZBlg4SngzRINPRCs8iWr44FF3o7frHAb1tBE9yoXVJdpm8KCYB5umfkSnp0+G2s/szBmqX/qkqFOryeBV+Pvs96Bs1Z4Na5Z2ObgGSyB/8EuT3wXH7vrSryKI+IVOf6+JHD1LGDuPGD9Z4DpFUlXx2RsBgRLxGcFrWilxekHAjOHHe44csFwkMlon3s0LPkhYJH/BO5ibKgOEZhgAgfMBRaaAl6YARyvjZ0muKSVtboTOGId4KJXA++8BPi4PN91L06lvysCv8a7d9gOfzx4Jp5ZkRcuwPQFj2HZKy/Flj/9Bg746+XYsmLLm/58OeDBxYDfbwrs8hfgo5yHW/HjpZ8D4CZ1AFotYBrniBwG3HoxsNmwB596Fgy7GarcJKObg67ZLw9gUzcu33oiAEdpdZMMnSsCtSLAlcg4aWtpM2lLYSy1Kj4ldsIJTAPwZgAraO7RhJe0spdLwJvDwFAZDnB9jSEzAVAxsZDIBucEcCUljtBzX6QKH+05DCYUadphwJJ/HdHE554EQyeYJwHgii/2sKKCu0BvguQOgL8GQPHBcziTnsr07QDoiXglgKUAHG8mjLnPlWDoVAr6fhIJvMo0bFymruIN2yTiV55EIEWAm0Sx/3oIwO/NBGdhEoHGETCC4RtmWVVuSrgvgL8FwPM1gEFbk4NyCxl7s6JhwKFgWBfAmcD0w4GZNwHBqMIehyIY6EVwtwWnSODIaJ5g+HY4Rwy43LhauOTVa4w6peuFezxw1RgJhhq8dUri0AlwwhNXXmHDxnfqkaE/UQ8QARHIIvB6ABTx3D+Fu9vqEIHGEjCC4XBjs3EZ4WeCaIWwOh1bAOCHSyC7dmxF8jDvVwCeAFpfAWbfCwSj5DsUwWDB0uin14AVh5u68fBDkuhJoGCw3/P3IwHMdEqHkzrs9/bP8jBUpPoqGWMjwPeLBgs9DZrbMLZi0IMbSGA5I9q5ORWXP9ZyqQ2sBMpykoARDPQq0Ia7pIZiwWZoFfN+P2H2RBrVPgclqtRjXBr2aWDZ+0ucPOhThiIYTgGwVzjnBaBbiltzlxUMzKAvECQYBl3sut+kEGDMNHeJluEyKSWqfFSdAIX6VmZteU441CECIhAZbgyV2SSI9gaYhGN7ANwpmp782ychQ33mYeCCgbGc3PbeXaPKNfg7eRiYHwqNvOttfuVh6LPkdflEEaCngaF/2kl2oopVmakQgWWMOGcoIDctfbhCaVNSREAEhkOAI/oclLvRhB4O5yn1uOvABQONFk7IpIfhQQBfNfFg1sNApcaDwsIuseqGJPE7TpDhqjD2kIehHpVJqRwvgdVMw0Y36vnmPRpvivR0EZgMApsZrwJD/7hrrQ4REIHmEOBqnJwQvbgJQRzAYMGds4E5ewOtTYAFPwOW+W2E84nVgRl7Aq31k3+vBOyBCwbmirvNcZkqLjXHyWBbOyFJnwPwJTMphqM0XCXJFwzzAcySYKhEBVEi6keAYnwd8+7dVL/kK8UiUBkCnKvA/oseb/ZlXAlJhwiIQDMJ2HDEiwFc2R+C1gzgyR2Aad8HgueBBZ+JRMOTJwHBFkDwX0BwArBUlVZrGopg6I9juasVklSOk85qJgGuLkZDh/s1MERwlCspNJO4cj1pBLY03vHLzAp+k5Y/5UcERKB7Alz6n6sUctdqevL72Czt+pnAyp8Egn/l8rOmv94KCM4Fnj8aWGEAnozuM1hwhQTDQHHqZiJQHQIzjBt1JRNzfWd1kqaUiEBlCXBfBc4J4lLf9Co8XtmUKmEiIALjImA9+YyU4eI+PR5PzQGmvgIEbwdaDHk6D1hwODDnhh5vOMzLJBiGSVf3FoEKENjAbPbG8CQ2bjpEQATSBBY2XjluOsp5Ctz1VYcIiIAI5BF4hZk3yBWUuLxyj8eTnwKCLwLBYkDrZCD4AjCLcxGrdkgwVK1ElB4RGAIBjlxwiTjODeLCA+NYw3kI2dItRWAgBLj52msB0AvHlcbqsDPtQDKum4iACPRFgAv07GD6VoqGB7q72xOvB4ITownV02YCrX8ArS8BS5/a3X1GcrYEw0gw6yEiUA0CmwLg8pDcSp7hFjpEoMkEuEHT68yu6ZcCuLvJMJR3ERCBngmwb51ttgXgoEOJgyFI804Hgs0BnAK0HgWmHQK0OHfhk8DsPrwWJR7f/SkSDN0z0xUiUGsCS5kY7ZXNZM5ra50bJV4EuifAUcE3AGBIweX9r3jSfQJ0hQiIwMQRoGDg/CdOjP4zgOuKczj/y8DUPtG8hYU+CyzxHDD/BAC7Aq0Lo8nQs++oECUJhgoVhpIiAqMksKYJw+Au0WzcuKKSDhGYdAJcGpEjercA4PKICj+a9BJX/kRgtAQ4D4ohjuxbucpaTt/6yNrAwmsArVuBpY13c97LgamNgGkPALOuj5ZcrcwhwVCZolBCRGA8BF5tDKi7TOPGfVB0iMCkEeCOrVuY5RDZiXNjUR0iIAIiMCwC7Fs5QEHBwDbnyWE9aET3lWAYEWg9RgSqTIBLsG4FgHGYXA+aq8RwnoMOEag7Ae6ATqGwGADu1KzNDOteokq/CNSHADcwZpgSxQM3NaZwqJLXoBuSEgzd0NK5IjDhBJY2rtQ1TFz3FROeX2Vvcglwl2aGBXAfEu7K2ufOrJMLSjkTAREYOgHOHeRmkNxU9SozKDf0hw74ARIMAwaq24nAJBDghGjGec8xHgc2cDpEoA4EOPGQdXddIxLoLdMhAiIgAlUgsIJpn9jH0ptPr2ddDgmGupSU0ikCYyDwcgCbAVjCNG7azGoMhaBHliLAETzGC28M4Gozkb+urv9SGdZJIlAVAi3geor0AGB4q47OBFY1feuyxuNQBw+oBEPnctUZItB4AnSjzgXA5SjpbZBwaHyVqAwAKxReaeoll0l9pjKpU0JEoAEEWsAlFOtBtDmojvIEXmb6Vu6PxDkOVfY4SDCUL1edKQKNJ0DhwMlb9DhwFFehSo2vEmMDwPk2FLH0KFDAsqN9amyp0YNFoMEEWsD/MtQmABhqo6N7Alycge0ZQ5Zse1a1hUckGLovV10hAo0nwFAlrqjEOQ5s3OhOrVrj1vhCmlAA7FBZ99YBwE0HKRTkUZjQwla2xk+gBewE4LfcjTgAPsQUtYA3ArgIwKkB8MEWwA3Htg2iuUM6eidAwcVBOS48wvaNg3JVGQiRYOi9XHWlCDSeAOMwabytjiiGlY2b9nFofLUYCgCK1FeZXVS5g+pfa7w84VAA6aYiMCwCLeBoAJ/lLsQBcFYLeALA/UHk4dMxeAIcjKNw2NAsBc1wpXHvHSPBMPhy1h1FoHEE2LhtYhq3243XQTtHN64aDCXDG5mwI86fsd6soTxINxUBEcgn0AJ+B2AbAL8A8KYgCp/RMVwCi5tBObaDjwPgYMm49pKRYBhuWevuItAoAouYxm0DAM8Zr4MmSDeqCgwkszMBcBIzR9fosWIdGlcnOZAM6SYiMAkEWsBtAJYH8I4AOH8S8lSjPLBNpHDg4MkNpl18doTpl2AYIWw9SgSaRGA907hx2TgaexwZeaxJAJTXrglwxRB2iK8wdYYxvPd3fRddIAIiMHACLeBwAIeZG/84AD488IfohmUIcII0Q8E4X4RzuLhC1SgOCYZRUNYzRKDBBLjjLhs3CohHAdxoxEODkSjrDgGOltn6Md3UD8brag8FVRMRqAiBFrAzgF8DOMMkaU8AHwuAEyuSxCYmg+FKa46wP5VgaGItU55FYEwEOHpM4UCX9q1mFFlzHcZUGGN+7FoA1jfeBIY5cNL8HWNOkx4vAiLgEWgBC5uVyK4KgC34dQvgfiect7Z+oPe2KXVGgqEpJa18ikCFCHCTGs5zYOhJC1FcLMOWFLJUoUIaQlJWNIKR5c45LjcboTDKONwhZEu3FIHJJdAC/sDcBcC2bi7z/j65JBqfMwmGxlcBARCB8RJgPCa9Dhxx5nrTXGXpFgBPjjdZevqACFAcMtaWm/4x/IjikGFpDw3o/rqNCIiACIjA8AlIMAyfsZ4gAiJQkgBFA0efGZc5D8CdJnRJnoeSACtyGie6sxy5d8JSJtSIIWgsTx0iIAIiIAL1IyDBUL8yU4pFoBEEKB744Y6XLwC42xic/KmjegRWccprMVNW9Bbxo0MEREAERKDeBCQY6l1+Sr0INIIAw5Y4Ws1lN5cEwInSFA53mTCmRkCoWCYZXkRPEMuEO31bUceJyxJ1FSssJUcEREAE+iQQCgbGDdNtXKeDS3pxOa8l6pRopVUERKBvArONeKCRylHtf5i1+u8DcA8ATaDtG3HuDSgO+FkVAJfL5R4JFAcUCdyFVIcIiIAIiMBkEpCHYTLLVbkSgcYQoGiw4mElszPwgwD4oYjgXAgd3ROYAYCeHfJdGQDZUhRYYUbvzlT3t9UVIiACIiACNSQgwVDDQlOSRUAE8glw9JtGLg3cFcxpDwN4xKzMw9V55IVI8+NEZTLj0qfkxt/JjMKLngR6b7SZmt48ERABEWgmAQmGZpa7ci0CjSHAZT2tIcwwGhrCNHw5Ws7Vl/jhDtRNWYmJngNysB/y4IdzEMiBguoBIxLkQWjMa6KMioAIiEAhAQkGVRAREIHGEaCBzN2mrbG8tJlMzfAl98O9IPj7/BoSYp4438N+7O+cr8Z8PWEEgvW8yOtSw0JWkkVABERgRAQkGEYEWo8RARGoNgGOvFNA0CPhGtc0sLlM6DPmw0nW/DcNbP6bH/6bOxfz50tDzObCJi1MDxd8sD9nmt/dn0wjF7Tgh6KHIoFeFXoRdIiACIiACIhANwQkGLqhpXNFQAQaSWCaGamneOCyrjTMF3c+XGKUn0UAcOW5fwJ40fksAGA/DPOxoT4tcz6h8hn8TDcfChh+FgJAocAP78HQIX4oUKxIoTigcHnaeEMoEhRO1MiqqkyLgAiIwFAISDAMBatuKgIi0FQCNPIpHqyRT4PfGv8UA1YYkA/FBUUDDyskKAropeCHwoMfCgTOu5AIaGqtUr5FQAREYLwEJBjGy19PFwEREAEREAEREAEREIFKE5gYwfAHsxLKepXGrcSJgAiIgAiIgAiIgAiIQL0ITIxg4KS+7wL4Ur34K7UiIAIiIAIiIAIiIAIiUGkCtRMM3wLwVrOGOCcdXgFgE4OYK5voEAEREAEREAEREAEREAERGByBWgkGrgJyJ4CNAJwGgDu63gXgZACXDI6J7iQCIiACIiACIiACIiACImAI1EYwfB3AxwDMyim6uQD2AHCoilYEREAEREAEREAEREAERGBgBGojGO4FcBuAbXOyzu+4IdGWA0OjG4mACIiACIiACIiACIiACNRGMBQV1YcA/AjAZgCuVJmKgAiIgAiIgAiIgAiIgAgMjECtBMNBAI4xO5nONpsYcUdT/vt0AHsNDItuJAIiIAIiIAIiIAIiIAIiQAK1EQxcCekqAJ8yomFPACcB2BrA5SpLERABERABERABERABERCBoRCojWDgxmyrAVjbYKBgOBHAEkPBopuKgAiIgAiIgAiIgAiIwOQROMdsUdBNzmojGH4B4HgA50swdFO+OlcEREAEREAEREAEREAE2gQoGDjv980meqcMmtoIBj8z8jCUKV6dIwIiIAIiIAIiIAIiIAIxAQqGHQEsAPBFAEeVgCPBUAKSThEBERABERABERABERCBSSBgBYPNy5kAduuQsVoLhs8BWGcSSk55EAEREAEREAEREAEREIEREJgGIPCecwuAdQueXVvBYPO06QjA6hEiIAIiIAIiIAIiIAIiMAkEvgfgdV5GbncWFsrKY+0FwyQUnPIgAiIgAiIgAiIgAiIgAqMg4IckXQPgVR0eLMEwipLRM0RABERABERABERABESgAgRcwXApgNeXSJMEQwlIOkUEREAEREAEREAEREAEJoGAFQxnA3hbyQxJMJQEpdNEQAREQAREeBE15gAAIABJREFUQAREQAREoO4EKBieAPD+LjIiwdAFLJ0qAiIgAiIgAiIgAiIgAlUhcByAAwGcDGAfkyhOaj4AwHsB/CwjoYeW3HvBvVSCoSolrnSIgAiIgAiIgAiIgAiIQJcELgGwJYCtzWZs/P3HAPbu8j5Fp0swDBCmbiUCIiACIiACIiACIiACoybwCIBnALQAPAZgiwEnQIJhwEB1OxEQAREQAREQAREQAREYJYHtAfwOAPdTKNqArdc0STD0Sk7XiYAIiIAIiIAIiIAIiEAFCHAOw4eNh+EzAI4ZcJokGAYMVLcTAREQAREQAREQAREQgVER4CTmIwB8DsDSZsLzpsbbMKg0SDAMiqTuIwIiIAIiIAIiIAIiIAIjJLAegGsBXAhgB/PcWwBMB7DWANMhwTBAmLqVCIiACIiACIiACIiACIyKwB/Mg7Z1HrgagFMz/t5PmiQY+qGna0VABERABERABERABERgwglIMEx4ASt7IiACIiACIiACIiACItAPgfoKhvcfOK8FBECYhehotbj8bHy4v2d/F6AVxNdn3aP43gFaTEPOM4v+zvQEQYAgmJab/qL0mBx7eY7S4ubVy16qsvhc/BOYxm4O/3yvSMI8Zx3+36PfW0Brykz6R+pa95rs69NPynp+3rUsXTgZyD3P5Ml+H/4MWDOmEN6DtSQj34nznaS2/44grF1l8ubfK3ocn8sbxO9FmXR0SpdNapJ/Xi1J592iyKoK7t/CpJvb+ucmzvOqVJyuZHuQV5XTfJ02JCw/lkEyf9Hv6bqcOC9ZfdL3SSYv9Qz/3enuPSx/tvscN/3+8xO/m6znnVPuPn57nZ3monQUpjHRLifvzSdPOY+P28G4DY3+FtVC+717XvR2OnXFu9/UFNsu9/v4BN46nXavQuRcyz9PtVrgf/bI6t9Yr/P6xLB1Mn1nOm9RH5LVN7T/1uK9PaY5FbbXvreo/w5bt4yuJDe/Jm3xux6gNVXcdxfxy2oT/NqrvjW/71Lfmqx7RX18vgnWwje/NL07A618t5B1Zn0Fwx77PtyKWoyCRjGjAUs2QoDbpBe94FkNUSQW8gVLXmcRNnamM0ob2PmdRnaD5J6fZlFk73dq0KJGsbv66J6f1X+UN9htjxoZ3FlpKWvYutx8kVEoOlJyMLpT3jX8e/u7oIVp4fVTCbuyuGHwGhEEmObw78QuycMKlUgwlBUdRXwsx0JmvsXcZdnFfO3blV/+bllk5y++NivtefXC3jcyyOIWohN//xlh/c+wamJBmG6T7Xed38103rrrC7Lbzrx3Pt3+hXI08Uj/nGKDK5n+vPzmG4B8djzYErapocBPU8gzfMOhiNQgU3S9KwzsKX7fUXawKnk/e/+kYOg6/0YuFBnIed9FrDioMT0lhLLEQ176bf7z+BbdK3p+ucG+zOeHFTVmmVXwUblR+EQ/47odDTS6Rd/5fUvXFfWtyXdNfWvaPnD7hGH0rcd9dfHuDLTuOgn/7PoKhnfu/WDCw1DYOOZ4HvxRJkunfOOd7jSzGrfi+6a9AvYeZYz1VjgC366W7X8xD2Vs/aKGsszz3Rciqy5a9Hn3KjZkI9EQOCPkcaOf/XKWfY69T7HoaCHw6k6WsZx1j9DJEMQeBj/dZfLBEcx4hL3ciEScvti7kB4dz75XUd6yyrmTCLFeDrdelBcb4VBA9MnxIHQ24DuLTb/OJu9JE3SqlNjKKl/fKPHT64rBrOuLjZjOgqH4+niwwz0v733w27WwZIxxntX2+nlNpyVKf1G77ZZN+no+PxIMvdwjavujDOSJhui7sGQS54XnZ4ywl0mLL0TKpD3rHEOvMP+Fxn/A4YwkP//8wrR1MLh5bVJgJZWcGc5IdRmF13guLtdD5LMvEt72uyn/Bk5dcOtvdv3O6u2Sf1PfGr03eYM56lvz+/Syfev3vraEBEPnVxGghyFrBK98g2NHWdKj8lkNf2Zn4Lmrizu4dMcUd0jxlX4jU2S0GwDOY/26U95bUYZ53jl5hlvUaWR7KTob9mZEyIT09Gp0ZhpyBZ6TRLooVroYIU8aWzR0p0Ivgx+5UtZoplzoZFT6+eO9k6KBz8/20GRdW+Zv7jnFRnu2aC2X/6SHIa8B7fR8d+SxUyNs61jb2HA8DN1e2363PQ9DIu/mgUXveP57WSwYOo+YdvYw5Bld4Xud0/ZliY/stLBtyA/Z6dyWRh6GlDFX0stAsWAFg32Wa8zH7X1RSFL6+fY632D2+49OIUlZzPy+bcpzp7gj6Ul+4dOdTibq+xZ4gi+v78xOS+Q9KyN4cvvOjJAp99yie4f8Onj3WX+z0h79PcJRxLlIdGS6svrpRHOuVd8agVHfmuRgw42/e+RiEgxl3rtOHoZyDU9yDkNeJ5vXcJUNSSpuVMuFNJVhktUAdhYcxXfu1pgpGpnxjVH3yWmDzA7v9ROSks5bUX6y0uCPgvh5SDZkbsNmPAwFHoq8e9lUUywkY/W79TIwDcXzJ+yzMvMReknSorOcwW8buO7CyRKdg/Ew5IWkhVENxmjINuj7C0ny36dicRLXtdLvQIe6UWz0d/YwFL+72R4Gl3+x0Zqev5XHK7v9S6e/u/Y39jAkjePsQRL/3q5gSD/XNTTzBUOnkKSOBq+X1Nx+JiO2M5zDUMLozWMTeliyPCeOEV3Yb4XO3859V2HfWTIkKU+wZDgI2gIg7x1M/t3RUDnzL4rqlvrWZP+qvtU36rPEjrERBtS3ysNQ0jLefZ+HzAB7cRxt3qhJ2LnlTnyLEtG5A0t2mt2PtqTFYbGRkIbjj+h1e31J3LmnFY285o3uZN0s0xgLT8yf9ByaiwZhXmNVlD5+VzxyHIck5Z2XZTyHfwsnPUfXF4UEFacPXXkYfKM/Mv5iq6STwZsWDfGE6U4cs8SfG5LU0/VhMEi/k96Thmm39cR/v8rUXfsMO8qcl/eWmRRbbNjnvXrFgqHzPdOGsF/+Nu+Z7VpYuN4cggwBlN8mJtPfua1122TrXUiy6eYePHdBTqhq0iWYLRjoHOkmBj7Nofh6W3dyDf5WHFJlz/H7ukLBwlH2jBH6rP4y+z52HoAXatQO82L+kh6kZJ9aPFhX2G+b+X82/VnpG4Vg6Lfv7HS9+tbYPkq0TepbjU3RguYwdHqLzPfRpOfkKIdv5Hcy4NnuRKMs/YyU9N5pRQZv76KhTAc5zlGQLNHVlcEWxZy1ARcZvNmNa/EIc0fBYEKSyhq7SYMrEgphSFJBHoYrGJJipVgc+W5fMyexw4TpTukvO3/CFnJCgNnAF+8mWSItfX1n70InARW9X+XnMEQCrbgtSTzTrJSWFFvWMO7UEHb2MBTfoXNIUp6xGr7X4Zc2tj+7DezEolP7XPj8MAHJuQVZhnPe3zhCvyB3FaM49trOYfDFUxgS49nDnQZrkkZw8SpJwxAMbnscrg7IeQzePI5CkegUSNQ0UzBmhyWVMvi997rzNV49S6QnLVxY//z8xHWyfDhVXj1U35pk7rfLhf2N+taOi5GU6Vu/c8SiCknq1FXye4YkdZrD0ElAhOac02gWdTh534XtZu5IVTonyXPTgqGbe2UZ5MnGLb0cpJ+i4k4uGRLTyQBJtv+sx8mJb50MVt/gipZVLV7hp/ie3Rnr/vPdpd/KihVXhERjeJFV4bOxy3J28j5My2gO8vKcbrBj0y4qu3R5Fjbyntu0rHByOXYKiSrkGpkj7WqXOLcgHCl+fmfRkK5zhlRYMHGcfTqdee9G8u9Z71dbWJqc5XEtfjc7C4ZO73aewZ0UvlEiU+1S+Ldio8veJysdZf+W18b5hnynttt/Xr5g8F+44pCkwlH8gn6hzByG4nsXexg6tfMM58laIbC0hyEs+6SHqXN/5BqYkYehV35uo9qpLqX7XFuni/vuIsEbzc0r7hE7vX+dro/v7rc16lvVt0bRAwpJKn4H298OJiSJ1a73lTZcc6ysoZ9uRHr3MEQNtHu97wJOek9Kou3ptCyjhy5p65YuIxayjDfXYLQJKzfCbEunOIbezaxr7Fsjv2glh7z0xAZh50nTRc+fFo7up4sjy8j3jTM/L53Smv4+Gl33Vj80e4ekE5UvYtIx5WXLLww8sY9yBILPLLPeeAZ/sTBIMi5KX6eXI8mhQ9iQudmwBEOntCbbjk5n+8ZV5zkM7h07GXVk4I4G899FBlu67bNGYFzfCo1RZ5WktKGb9Fz4nML7Zni3/fv4xnfyd3b4xasUWX7+KHn797Dvyvay2LTkpSGsmc5r7D8jzcTj6wkGXp8lNvLrQBySlFdOnepMp0nPRTXaT2+n2p/db49mcFd9a1Q66cG43vv2SelbFZLU6c0130sw2AZcgiHLgDR0Ou7hUGSwR1MR8t2unYxwuyxovkGbNlTdziFq1KLRpLw82kZ0OIIhWuHJnwdR5BXwmfQzaTohGHJWtsoaDXd5R4KV/LI8Ap3+1o2HLe7U4rKSYPCN3mwDMuKcFAzJEdwsgy1rnmqR0Zr4rvaCIR7sKjLuhyMY7PyFZPidBENJ46XL0yQYhiUY6t+3SjCUfJkkGCQYOhviscFWxsNRTQ9D/Rs1/5XuysPgzC9KCZVOqyQFxSFxWfXH/1uW4ClqouRhSHuU8g3a2ODszcOQfpYEgyNXM0b9Y+9EPx4GKxiSHo7uBEP8fHkYio0eCQYJhqwBQ/ZNEgwjEwztbaEi93JqneqMjs8/zxn7bXZIUjrGMhoxVEhSp30cijwc4/UwhGaemZiVnEcwUg9DP4IhfKtz5kAY8J3yIsGQNEDj3wYRkiTB4IqprLCg/O+r4GEYgGDI63sz+tpkP50MVi2eL5A2KuoTkqS+1fVaDzbcd1yDcYPrWyUYxiIYyq+YkBIGZtnK8QmGafFQTfCSRy8M6kgOJZXk2+1p6VEQmpsL+p/DkKHbyo5QIyi3JGdWgxSNNE9CSFIyzjZr/kPW6EX0N85hSO60XWZuhDtK33dIkgRDzqvYedJzp3d4/HMYJBgaLRg6rHJVPIeh3B5Kee+AO5jV6T3J9pCpb83bHydvECbZ96hvHUTfKsFQ5u0F0H9IkuthqKlg8FeqSAkGioX0ShYlEXd1WrZgsB6G4pWO8g3W9ibFibSUFwzWqCr3/MkMSZJgcAWhX6nlYSj/micNOHkYsgRXXlhOelJwv5OeJ8DDUGvBoL41EgzqW7P6l6yBtWRfM5jBOAmGkv2XBEO0zEViaTsJhuS+FqH3p86Nmp342c+kZwkGCYasRpVtR8nG1pw2WMGQfH515zCkOYUcxr5KkgRDuJdEZt3sXK/79zBIMKhvHX/fKsHQ+V0Pz9h970danZZdi12J7tJzTiNjV3nvsJ64m6S+QpJScZnZy7KVi8dkRxZNPmsfCcEwOpepG4LiGmdhBHkrCpPK3ocgNd6b3hW5n5Ck8MFF+yA46MIEuvGi0b+jVZJMIrgzdKp+OteE3zu7Tzv7CHTOf7QnR3xeEC4pmgrpcZcXNf+2oxnRToZRArlkY3pJ1mQ8bNejIF7+HHq55evu9mxSlshjEReytP6xLE9AuIKTKZG8Se3hu2QKrdMStXE9jS4I/+/slF2maUqnM98qD29t88Bf+C6Hu5ia+Ozw+/jv9vv2zzIJyjknTFVo+OYsDWnDe50w3zZLc018aXxSngjxxUbcNpsy9FZJMgtbtVNfqq23eTJXFYWJhosGO0VTtApT5n3CPiMNN8vDYFm7E47D6UE9L6sajuvGS6p6+Q5/NX/LXSWJvG0tt/1S+2dUnvnMo2dHHpa4by2ccJ6ZRrdfjlnmzeVw60z4/LEJBvWtUdVR35rXB46qbz3uq4vlNOB9dA75l4Zv/A0ANhjK7Yd40z32eYxrQLSNgbixikNwrBs42bC7631HLWvv8w+itYHLrvKQOs8sct/p+e2JPqm1yu1O1RHoGU70UZj38P75IUmdJn7RVimqje5LkbuSQ3vjsrQaz+qQEvcxu0H61ah0SJJTP7LSVxyP39kzYdPvlk9kdEYdbhS0YYzPgt2Kbf6S94n2YJjeNnZdCy65o3CSjxUFVoBkjYJ48e+hMInu4qfBupz9ep4O3/KfE2261jnkJ0OCmcTwG5t/n5E1HqJanpVHl4r9PpmeaLPb+NpkERnD3dvapNNmS+73MWWjDNpWcJSOrM2fEtd36QFIvycFDXC4U7F9gK8OWHdiVpmGcVhZUiv+ph4YGa6OMej9br/xn8F3a2oq3mXb1iP7znHjNV/r5A20ZBu+8U7L0bM92BmCIGkQJzc+SxqzUZ/iG77J36PBhTj/yecXGd/RsyLBw32EOompTAM8bFtN/8d/hf1FtFFm9OYy/eZBJpFtEWKM9ah/ib7M6sNYfnn5i/KefG/zxE3WPaJn5wuOvLqQl56sN8Wvc+616lvdgZh0+6u+1dSWIfet3z1yEQmGgm6u/dU7P/IIuxS/mTejPm5DbHu2jIZtqvxumVkNYl6DkteAuvkK70ejoaDRtOdH7WK6cY1GyeK/T/dGQyODpXgOQ1HDGjbpBUaLTVdW+sJVklg+4QZM6fTbv2V93zaanO1QiwzPzNFl2xs60P10FP+e3DQtyoLXMDp/81mExqgJh3LLPeworXFurrf3Tv9Ml54vlqZNS5dvdE5kzVlDLM5rbMaGjXpoMMdllHteQhjz/GmYFl6bFgr22f6me1m847TGlNriJZqyHx7ZdcjbKT1rc7fcv5nRfadMo38mhp2jZ/uy2bln/P5k7NnQHsV1DSrjuYpstMTRSYyUaRdLn+NpxqzrrCGdFgzGoGxflBYcdu8LswSdWa3KOS8a7mnvkZF3XuK9ckbCQ2M5UfXium7bX9dg9dvkqGlJemjLCo5oMMaO8hcPOOWJhrZt7oEvEgqJ7wAsCAG2LfZUX5hYVSgUMGY1wFZsrrfL1v3erwyplYyi8l/gMLCXZKU/s+/sJBj4BNcFZB7QvpfXd2Y9o9O70ElUuNen7q++NaPtil9I9a2j6Vu/f9TiEgydXnR+v/s+D8fxF4nGxAvTabtMk3c1YaiJRrbTSE1Wo+gaZdnfp3OTbPjzR5ncK32j2HZarmCYZkbz43SwU+190nPaHCwumSyjPt44Kz0qnhdGksi3E1ISdo++0Z4w+NLvTsoIzNkALIt1nH9j2fnGpxMSFF7v/2671dzr4rAEN2/tUX5HTsaaK8pj+3c7eG1DodqD2RkeBqtVrGBph0DFo8mxh8Esi2u8BNZojoRuVA7TwrAnXzD4oiptmbpejEIh6O707BRQ1jVZdSPxtzan2AOUvcpH0rPUpu1fb0alzYBsJCocezj8Z1sUJI3ZaPQtKRiGIRbyOIUorYehwNa3njIn0i0qhVRIUlYblzakw0tzYpayDD77t3Y6wjAYOwIeGb/J2/m/m+R6z2zfw1Ec6XSl75U0hpMhTZ3a/rC9dtIR/Z58V5JpSAsglzJtaXpZ8nd6zr7e5p3gosGgKA2+sMlr6e310fP9PjXfS5Lm44YUZbMu4hFV4WTa49RE9yuq/355FPVs2XaB+lb1rc77O6a+VSFJxTZp+9s99n3ImcPQtpKSjbBpEGOXszvyakfJ7LXuiGx8v+RIrfsct/NL/j0eXYuNk2Qaos4iXiPeFQ2mN/c4uI2f7XfoX3Gb6GnmC7dTDQPh2x1DOl8JK8cJmbB/n+ZaQRnfu9cnR6fZucfLmhYZdLlGZ+QTjwzk8OZxB+n+7j83/t26xKPr/PMSo6AZ37f9P22D3zzf+z3LuxBZ1Xy+E9PiCQffbesa0lGe7Qh7dr5dHra6REIiqufu/WPPRpJnezTf/MNyDQ1aYynSCxHF1RuNboWR+XsRx9jLkB6Bj9Lnz7Vw54C0TYK2YZOsB44VbwCUExNJ71HCq2BDcWxRW62YKYzSQsBvvqIaHHOzdTnkacVwu1o5osN7t0s2i4nTfBGTeH1TKiD5hNBDFg422Dwm29ikaZhWHWkD1Bj68ZC2E9PkhnXa86YwZSzSZJnattPoFnfYKEvEWT9G27iOXBN2wCjKtUl/eyTdhujYtjj9vXu937ZH8f2WUMwv9thYXsbLEZnsZl5AdJ17fboPisKQwrAsr2IUDXrFZRJ5jsNUmBvkC4bsvo0DVWHdboue/PLN6/vitKf7Xj//qd9Nvn396ea/k2AoIxKyhKz1Hatvjeut+tbYbnP7UNfuGUbfetxXl5CHoUznuMdH7gvbiqkELroxk1c7YZSJBtmOkkVBTZ1H+bMbjgx3tG38o4ij3BEg238Z862d6KwGPzYC47wxn9YYsQ3vNGMERN2IEUeh4ddbnQrv4PdIeYXTjrRxn8WU2AIxUzldj4Axbv38xb9zGMtOrErnwTfU20Zzm3u08VjamI7NBDfMKCsdblhNVlhM/ExXkEQCJ1zHxAOYPaIe1ZOU8LAj7ImBDCekKTS4oy/dUKf2786IrEGd5BFe6goIV5gZRsabwOdEo3JmfwojSvzq4DKiVnWmCKTCitKCKX5fovtGNdxtdN3nUcjQy5H3fdbf24IjUS7+M6L3x52D0g6zatff2MjJ6ixDXu3Ux0ZjnGdrVLrzKtKGty/GBvZ72+KNDUJ/8KBw9N6dNJvVJhiDNm4OnYYka1MuU9y+CZxq+1Ij81H9T7fPseCwyYvPidrGKH/25crzVmT/3ZZtkcGa7VVI9jdFfU9enxMZrJzj0bnv8oVA28NgoERjMoZ6QoA4+faFSVh+gZ2d1i790n2k6RLcvtddsCFdXo7oNq1dVF3MPL32Bea8tge2oN9z62dW/W2Lqax6q741bIfUtzoDWUljyfW+JAcCHXtkAH3rcUct1Ztxl1PnO/y5vpOe3/PRB6NpWmbkORrpSFq3oVGdmtScdGs7g0vtCV9upxze0Rmd8n+PO6tkZ+94i3Oujwwd22dljVLljai7nYAVDexEQsHQzpAxdY3h0smTkPU9VwiKQlHyjYpoJN0YrO557XJxDf7kffI9A7HBZmbe2XifZHrc57ZXMDLpDY1pWx/ynut7LsxzjeBIzTDxPAT27taoSfwMB/rDKYkZno0Oz7XP5/WFqx3FbUVeaE9UDLaDs2lxeWQJBme6hm3UfA+DNZyjFyKzfCgWpps5EtmeqMgbEtVUk5fE7156U/UsofVNmJa5jxn5bHMxdSESVsl2Iuk8SM65sSsZ2YbUF2b2XcwUbAFHgY30MZalDUdKjkJnz9HorU3v4irf2vUute9+NOBgh/JjI83UnDxzyxjkMeu4jUtfkmVsWgdMHH/nGLdtkeD0lxm7BrdNSLcNb4+Ku8Ih2UZEy27GdTtrhDsdktNu0b1Jz8a8Nfez2ON3NsvDErddWX1DOIcjHB2zwsdPf/r6ZH7cvCXTZ+tmlOf4vvH1UU8TD0Rlp7/4eitSrGjL8mQ5bUvCU5TsO6Oq6fZ9JtUJr3Saj5++3D4ydX/1repbzQDfmPvWY74yDg/D3P1e1kU3U4lT37PFFxePmgkb2mOHvKKG0o4exd2Vt5qR7chtQ2Mb88zO0TQ2jps5ezTOa5QSAsZzU4fTOd20JrHaxtk12KMwkVjAmHUtzH2m4ennH4rCWtvWje1MjcGYMvynjEGTTLftJMJmsS3E0sIhDFto5yM21OME2A7Hu78xiH0hEo8m2vOnzLKmcafidrLRc+J0tUez29rRxNuHpznGtYPIMVXT9To0lmNTMewivRHm9sizY/Dax0XUbViWG+QYPTW6tfnZ/jppOMclWHIgwc1nOMLPemavtStbmCfbauGu5mSROtl2hV3bw2Djh6O3zZkYHJdHKJiskMvsvLObklh4Ob6xdp1xr4k8il60kMlu7IlJPKWdjoi8OxKUrCZJIzlXGGcIaluu8Wi5G3xo2QdYfvbKpsq6zJy3xzFYO4p27912mSTlkW12Ym9R1vesNu15K14xxSGP3tvjGOW2zlnc7We085Qu+6RBSw9BVLeiQnIM18hObh/JW8amY3xSdH1SH0WNqfs327aaVrn9SFfMuEUSJS9OiG/Yc9JunLZ4knciHaZ9TZSBI3zSHuc4H2HrmgDr5jMuG5uudvocL7y93HoPI+LJGhGP/sflYJ8dv6H5fVnboPcqWqa3w312ux039cCUeHQbtz9N5zt+lNuHZdWZmFPcv9rnuWHDwPznHjbkTNuS0xeE9a7twSjoWwsG48Km2YQEpgdbrEfN9q9++5F8X7LbLjOa6vTF8eIOUZ1OhCO3+4pk+2vbareXtP/O71ujWFs3XLXfvjXt5TXtV9ydpga14h442Z6YLi3KRqLbdbz7ofefmXD6VqcDibsrZ6XEnL61He5rwCUX2TAUnXKKchb1rWdc/J3ns3vRIfz1yh+EM6xvwNz91uEKhkN4hG4pAiIgAiIgAiIgAiIgAiJQVwJX/iDUTxIMdS1ApVsEREAEREAEREAEREAEhklAgmGYdHVvERABERABERABERABEag5gbZg2Gy/ddBSSFLNi1PJFwEREAEREAEREAEREIHBEujWw/DWrTbCLm94Jeau/zKsuvzsMDH3PzoPV918L8659Dr874VXDzaBE3S3d263KXbaamNsuu5qWHHOUmHO7nnoCfz1xrvxm4uvwe8uu2GCcqusiIAIiIAIiIAIiIAITASBsoJhh9dugCM+tiu22Ojlhfm+7vYHcPiJZ+GXF/xtIvgMIhN7bP9qfPmju2KDNVcqvN2fr70DXzzhTPzf5TcO4rG6hwiIgAiIgAiIgAiIQAUJ7LXTa/H9Q96LJRdftJ26f774Er5+yu/wpRPOrF6KywiGz37wLTj6E+/sKvFfP+VcHHLcr7q6ZhJPJjfy6+Y45Lj/CSuMDhEQAREQAREQAREQgckjQMFwzMHvwvG/uKiaAsFH3kkw9CIW7DO+edrv8Znv/HLySrlkjv7j33bHp/d6c8mzk6dJNPSETReJgAiIgAiIgAiIQOUJFAmG6//7cCy6yELt0H87iEybfOGFZuDpZ5/hICLxAAAZWklEQVTHAUf/FKed/Wd85WO74qD3bR/ml94KeilOO/tyvHuHueHv7rl9QSkSDAxD+v33/i1x/x/86mIsv/SSePs2m5R67p5f/CF+cs7lpc7NOonQeGz47uhnXY73v3ULnH7ER/pK7psP/A7O+3Nv8xpO+uIHsOOWG+IDh/0IF/zlpr7SoYtFQAREQAREQAREQAQGRyArJOmGOx4M7V3avrNmLta24ey5/33eldjniFPh2njbzF0nFAzHnnF+6Kn4v//8JDbfaI1QUHCO8alf/jDOvez68Lq+jqJVki7/8SHY3JuzQMHw0a+ejndsuykO23dnvGqdVQuff9eDj+Plu3yu5zTWVTDcedbXsMZKc9r5XuWtny3F4P5zvt4+7/Lr7sRrP3R0qev8kyQYesKmi0RABERABERABERg6AQ6eRgefGw+3vTxb4fpoBeBA9H7HnlaOAjsXsvv999jaxx8zM9DjwMFw0rLzmoPtNOOdu/Vc8byPAxcDens73widV8rGOwXB7//TThsv12w1BLxpA3/or2/cip+eOalmWm0GeOXdlLwyb++tK2EfMHA393Jw1aN0UCm+8W6aHg/3nu9NVYc+Sj7R3bdCid/6QOJ/AabfbRjGa283Gy4goEX7PRvx4WrT2Udvjp1Wey921bhJa4rijy233y91N9txbvsmjvwli03CN1d9z8yb+TcOgLSCSIgAiIgAiIgAiIwAQQmRjD85yHvCxWLf/iCgd8vO3smDttvZxz47m0zi5BLrb7j08fnCgYasedfcVOopKiiGKPF+Cu6T1zB4LtoKBJoGFNgXHTlLeFsc+uu2e416w3ODdNlxfzVN/dPhWz1Khg4GebjR5+RSoHN3013PRRy83/3PQyui8oqUOuy4s3JjocVXD7rLhHodBEQAREQAREQAREQgRwC3QiGTiFJY/UwXH7Kodh8wzVKCQZ70ms2WCMUDm97/caJ6+57+Ems9rZDcgWD7wXwRQIvzJrD4AN0r6PwcAGOssbe+9ujseoKSyce2atguOL6u7DFB4/qKBj8E1zBsMpysxNiiue6AuOU31yW+t5OorExcaPkp2eJgAiIgAiIgAiIwCQT6EYwkIMdUM+a9DxWwcDQGIbI+EeWh8E/h6FBh+27SyJ0KM9g9mOteC83lOi4z7wnvL0rGNzQGn5nQ5hcI/l9O26OLTdecyyTpVt/PTHFrVfB8MCj85A3/8F6WPgwP4SoaEKMTZyNa6Ng8Jf28sXYJL+0ypsIiIAIiIAIiIAIiEABgbw5DP0IBnoY6Gmgx8EegxAMVijYuHze2w1DctXa7tu9Gpdde0f/s8J7qD2jEgw2aa7qdOcx2FWS/Bn0Egw9FKouEQEREAEREAEREIGmEsgTDFecemjC4Ld8ijwM666xIg7fb2e8582vSeDk6PeqO2WvEpQ1MTkrJOkT//Gz1JyErFFwXvv8P1/ECssshUO/96twxvioj/vO/jpWWT7pnenVw/CXG+7C5h9IhyRl5cmd+L313HXay6oqJGnUNUDPEwEREAEREAEREIEJIpAnGE78/J7Y7x1vSOU0SzDMmD4dh390Z3z+IztlkvnNxddgl09+P/M76zWwYUV+7LwVD1Yw+JN8aZi7qyrZMB070j6Oojrr2wdg5ze8MvHoXgVDnkDzJznzYa7Q6mXS81PPPN9eGamuy9mOo7z1TBEQAREQAREQARGYaAJ5goEbs3G1H//wDdgP7/o6HL7fLlh9xWVyOe1/1E9wwi//mCsY7F4OXG2JR96yqm7oDc/72e//gjds8grMf+a59lyFKsTef2z3N+L4Q98/EMHA1aW4ylTW4fNw5zFYDossNAPcIdBu5pG3rCpDu+596Mn2vBMtqzrRr70yJwIiIAIiIAIiIALlCRTt9Hztfx2GjdZaOXEzKxje+OpXhEJh283WLXzYo08+jVV3OiTcqjrrGPReCTSUjzrwHWMLR2IeOYP9vrOPxnJLL9nOci8ehutufwAb/8uXyxdmj2dWQWT1mHRdJgIiIAIiIAIDIzBom6RMwtxwYp7vzs0sc73OGS6ButpIWfuT9UWqSDBw4vAvvpHccIyCYVoQYJ+3v77Uc/c/6gyc8MuLcs8d9MtJQONaHcnN5Md23xrHH/q+UozyTtrj30/ELy/4W1/3KHNxXV+GMnnTOSIgAiIgAiJgCfirLHIw03rhec6gbZIy5KsmGLJCnu3f3IgO5q0J4ctlbCR/I11b7m7ETJm6MMhzRioYmPCjP/EOfPaDO/aUh5P/9xLsc+RphdcO6uW0lXmpmYsmdnvuKeEDuuikL+yFvUsKK/+RbMAOOe5/BpSS4tuUeRlGkhA9RAREQAREQASGSMC3OWhU7bXTFonQXX9vqCEmJ7z1wA27ASTY52TtBN7abvA6zg1yB5DF0rfoZCPZ76+47q5wI117jHsAe+D1qsjDYDP9H/+2Oz6915tLw+WJZcRCVzes6cknfXEv7L1bOW+MzeI3T/s9PvOdX9Y0x0q2CIiACIiACFSTgG8I+6Pp9vsXXnwJa66ybJgJu4hK1oam/vXu/ki81p0PaM+1qyjaJeK5qiH3r6IhzsMNSbJG3633PIJXr7d6+L0/x9D3mgxi0Rd/81umgyHonBd57mXXh0vWuzwuvPKWcCVLd4VIm448g9v3TvD3DdZcKcyjZWNXuuwmj+598srg4SeewitWXx5LLr5o+DzfE+A/L+scW8PLbnTreyHccvKNe79e2Wuvve1+bLb+y8LQd9875tevLI59vZVlBAMf8P63boEjP74b1lhpTuHzOGfhSyecVRiG1FeCa3gxd+A7Yv9dMWdWNKk777jz/sfwheN/jTPOvaKGuVSSRUAEREAERKDaBPIEgzWCs1Zu/OwH34LTzr48NJJ9I9c19GiAHvS+7XHsGeeHC43QgOPms0f/+Fzc/+i80KB2Q3rOPOYAXH3LveEmuUWCYe/dtsL5V9wUjl77oUG+oUnD8pAP7QiuLHnBX27quTB8I5/55t5W1gZkWvzVGN2H2UVZLLcsj4W7YSzvP2vmYomVGu3v3IjX8qGA6CaP/uh/VjQK07b5Rmu0PSe+16msh8FdadIH7wuALKHp5jFPMPirWeYxY9mPxcPgZvwju26FXd74ylDhrLrC0uFXVLtX3XwPfnvJtfjhmX/KneDcc82dgAsXXXgh8KXf6fUbY9N1V8NKy84Kc3X3g4/jrzfejbP+eA2447IOERABERABERCB4RDwDVffWOzkgfCNMFdA+Eaym4Mi461oDkPWdW4aaUy7IVVF1PwRbn8U37+WeXvwsfn42o/Owf/7wl74yTmXh+LGbgpLMcTv3TAcew/f4PVH4d08cK8oVzzwHq6Hgx6YsnnMyr9bRlnzM7KW83fz1Ukw8JlZcxhcT1BWOfp7Z5URDP993pXtDYn9euMzHLtgGM4rrLuKgAiIgAiIgAiIwHAJdDvpuWhk+E/X3J7wKDDl/v2tZ2CQgiFLtNhQHqZhUBNtrQfhF+dfiV3e+Crse+RpoHHPlSi/dfp5+NSeO7TDk/hcPxyLf7P5579dAUJvixvaRC8Ow2zcww258cOMivLoLznPe9rwn06CwYZW2T2/XDHgGuudaql9Ds/7wGE/gu8lsbysSHDD0uhFyfMw5AkG37vl338gmxi3Q5I2228dtDC9EwR9LwIiIAIiIAIiIAJ1JNBpoZVOHgYrCjgx+u6HHsfLVpzTDqPxebihLW7YkW+89eNh8MOOfI9JP2VkR94ZNz975uLt/a5ovM975lmss/oKOPiYn4P58cN4sgxzm08avbtt/ar2tWXnANi8FOUxy8vTjYdhUIKhkyDo9H21BcPc/dYBJBj6ebl0rQiIgAiIgAiIQHUJDEIwuOEn7kg3DWLG+NsQnaxJwb3MYfDj9zkp2q7Iw/zc9eDjmWEq/Y4qu5No3XzymZusuxqef+HFtljyuVrD/eKrbmvzcO/neh5YW/w5DO78jw/uvGXpPGbN6bAb02747sNTI/d8dla4lDunwZ/XkiUM/eX8/bkmneYw+Gmw3hrLKSssys2rP0dmKCuHlp30XN3XXykTAREQAREQAREQgc4EBiEYrIG72opLJ5Zxz4pjdw3tvDkEnVZJ4vxH93CNbT/8xl85pzOR4jPI6w2brp3Yq6KTGOAdH5v3THjjv99yX2KOQ9b9bAr8sCN3dSo3ZKlTHv3VljhR2Aq1TiFJnKxuy9eGef3tpnvCFZXyQpKyVifiPXxRVLRKkv/MO+5/LFyRyoZGdRIMdjI4xRFXfiIjzo/deO1VBrfVgARDv6+TrhcBERABERABEWgSARuPnzXhd5AcBj5xdZCJ072aRUCCoVnlrdyKgAiIgAiIgAj0TqDbmPven1TNTd36yY+urTEBTXquceEp6SIgAiIgAiIgAiMl4O/FMMyHy8MwTLq6d1cE5GHoCpdOFgEREAEREAEREAEREIFmEZBgaFZ5K7ciIAIiIAIiIAIiIAIi0BUBhSR1hUsni4AIiIAIiIAIiIAIiECzCMjD0KzyVm5FQAREQAREoCkE3rLlhnjndps2JbvKpwjkErj4qltx+tmX905IHobe2elKERABERABERCB6hLgbsTbzOW+tDpEoNkErrn1Pvz5ujt7hyAPQ+/sdKUIiIAIiIAIiIAIiIAITDyBbgUD1x/ef4+tcfAxP0e/245z57qjDnwHDv3er/q+18QXlDIoAiIgAiIgAiIgAiIgAuMgkCcYirboHpRgGER+/W3ReU93K3b+zq3Iebg7MvJvKy07Cxu++/Dw++03Xy+xjbf7Pa/lWsju9ux2a/Jb73kkIXqyth3Pev4g8q57iIAIiIAIlCNg2+ZVlp+NG+54MGz7+z046HXMwe/C8b+4CF864czSt/P7F/fCou9KP6DgxGHffxBp7PYebh87jv7Wr1uf+I+f4dQvfxi2rjE/l117B/Y54tRus5Y6fxj1uO9E9XCDcZRTmWSO8/0oak8qMcBeJBgefGx+aGS7RvCfrrl9YB6GMoVXdA4LdvON1sABR/804aHwN1UpIxjWW2PF8FHW2+FWmiyvCgUEjzPOvSJsGM697PqwMeC5H3/XNrj7wccxd8+vttnZ7/vNs64XAREQARHongDb7B233BAfOOxHuOAvN3V/g4wrqigYsgbRbNIplNiv28GyfiHYgbTzr7gpMSDX7X175WifMwrj0w4s2me6A5N+3RpGXbPPHeS9x2kcd1tHRnV+HhO//N30+IPUvaa13/eg1+eWvq6MYODNLMRfXvC3UDC88M+XQvXMw8KioW5FBv/uVuz37bh5e4Q+b3Teb+h4X2uQ22fZkSGe+/63boF9jzwNn/vwW0MPAY+nn30+FBAHvW97/PaSa8NRnzKCgQ0o086DIsmtNJ1eUPf+PHfTdVfDCsssFYoPHgq7Kl0ddaIIiIAIDIXAMIyjXjv4UXkYsp4zSA7s8+c98yxWnDMr7It7FWK9chyVYCAzDipascn0fv+Q9+KK6+5K2QuuvTQIL5b/Mgyy/AZ5r6G8tGO4aScmdgB9GIPA/b4HQ8dVRjD4HobPfvAtOO3sy8MRddeY5koE1ohnw8HGhG64i668JeG2pbG/1BKL4sob72kb08woX8D/Pu/K9kj9JuushsUXXTgxGnLmMQfg2J+eH4qEux58HA88Oq/9TN7juM+8B0f/+FxsPXcdrLHSnPbLbIWA28C4IUn8N6+zxv0Hd96y/VzXBWjFjut+dsXLf/zb7qFQedvrNw5/8nCZDL1A9QAREAEREIEEgazBKPYPbr/gDnhZA3GpmYtiycUXbQ9Ecd6e2x/werdP8L9zR979sNa8sCjrOV9koRlYeKEZ7We/YvXlE979MoZLnmCg8ZuVN+bHDUcuCt2yIRLfOv08HPgv2+In51zeDsuyfT9tBD+dLgfLbvftXo0N1lwpLA876HfIh3bEoosshFXNwOQ5l16H7TZfLywPHvc/Mq9twOeFJPnMbXlYw+ypfzyPNVdZNrxfnpckz4izts8Ff70Z/7LD3LCseFx1873YcM2V2r9z4HPLjddshyT5dcQdBKVtxftk2Rm8d5lBVTuA6+fR5ZVlB/lNhsvOlgnrf56nJet5Dz/xVDh4mlXX/DIrWyeZzrwR/by02SiRrIFu3q/su8lzs947t1zcsrPCMqvOZtUD2qAMccyql25IEtORd15WPckq+566iLJzGOzL5IfnuMYyE2DDc2jI27kO9z86rx3P5xa0C4CNYZZhbQvSzzCFw9W33IuVl5sdvoxU8iwAKxh4PwqOXQ/+fmkPg53PYEFmuW3diuG+mBQabDj3efvrQ+FBweEe7vyJngpKF4mACIiACPRMwDeefc+zLxjccFf3Ozfk1Tcm3fPYH/2/L+wVGtI86PU+9ozz217vvLAgfzTbfZ5riLt9b97Ifp5gyMubf777vCyD0va9WSxtzL5rYBUNHvpzQfjsWTMXyw0h88uL6bPRAfbfbprdsuLcQ9dDULSYS9537t/dAUY+s4ijW55kc8T+u+KPf7s1tB3sXJiiss26N59J+6Uoj1kvTt5oup9n2mG2rN37uOfx7/+/vbNXkWqJovCAXDE0uZEYmwq+gCD3FQZ8ARMTwXcwE4xNxNTsgnBDNTJR0EyNBBMFxR8UHMbgshr2YbusqtOnu2vGwq8j2+nu2v1VnVN77Z/qzDQ4tNZanrPW6yK7k33MuX6QbJv8wVage91rsyQY/B7QmrvafSSvg6v7F6fMlfONgLazLs1DBN/nKmQW3VBrv8Pg5UXxoS3BoJtWLKxc3pMNiuiFBMjd+4+niH5NMORxNeEHhz9WJUe6QJVh0CPqUvXvWobBb86ubuPvIWKkjE+d/KvaGFe6aJWa1XvUuyBOyjLo+a6anRZNLC+GAAQgAIGJwFLBkPeM2C9u3PlvEgHKMmdn4eHTV1NgLGNXYEmP7HAtKUny0t7Y77TX5RLgdR3CFgc/7ESfWYq8e5TV/YJahiGXGHvwsCQY/Pt5BDlsq2UYatkgCYY8XquhdJeCQd8/RKRXKUR2IeYxR/Xz3Ob5y6I0Pi98N/lXcw35tXXoEXeNH0HbM3+fXgmDiJqHnXqNj9daazUfLIRGiIlWtsrXvEf0wzbPzmWnXuXy616bJcFQ6hlqZWS0Zv0+Et/DxYdnFbJgqK1f96X7CIYLV/TLJifC8E0FQ1ygSkFFM3I4z3KkYzF4CVAoJi9JUu9C9CJkmHp9ZCR044x0Zuli8ws+FlWMVVrU6omIVKFHTzSG89Frzp87u/fs5ZtVlCPG0Gu9KZs9HAIQgAAEjpbAUQmGUm2zR2g3FQwiJofzwZOXq0DZ3JHktQxDSQxp36rt+z5Ttcbq3M9YyjDkqLAHD+cEgxju/3Nh2k/XyTDUskFLBMNcSZL6GlQi7Uzz83B6W4Jh3dMnj0owlA4I8FMgPbJ9nIKhZVtvwVCbu9qaRTCkhie/SbnKz4o0NwSX6sBUcpSPM83RDo1TOiWptA3VahmzgIkGpXD237z9OKX5sqIuRV1ke05rhahopVSPdrtkNAhAAAJ/LoGSYMiZ5bkm1hzxjMi33/e9jObW9f1VPbIe2anwk/zyrLhDqDLfF6/fTqcQLTmZaKlg8D1V30/9htdu3vtp4ZSCaFkUZWc+9nX1PapUWZn3UvBwHcGQqwkyl1qGwe2IPXqJYAgfYZum5xwlr5Uk5VIUjRn9ml5utqQkadMMQ56z6EO5dvnSqn80nwqZHWLZ3EMw5O/rwd68KEu9MiEwW4JBvbfrXpsaz8fxBvg8d8pe1NbsOqVpm2QYfB7EL6/drXaApT/cNjdYKUU2955t/u6Rjloab5sxeC8EIAABCIxNwB2tXL6gfePL1++TY97KRvj7RCV6E2rBMW8W/fD52967D1+KJa9eduONx0tOUlkqGCLQFRn7UvNtbY/3nsQosXn/6etq4fz76Pkvpx6WSjdy03MuSfLDR1SenE8pCkGXxUP2D/S5MVdLBUOIhjiNUc9zSVVLjAZTz7jEyY+5PzSXJbWa4nP2wtecNz23fiPE15psjXFrQVZvhlYjsX7It5dgKM17VIf4HalmW0swSJBlDq1rsyQY9H/uhwbD1potHZDgZWSbCAbdazIHfZ/vB4e7OU5614KhlWode7vBeghAAAIQgMDxEqg1oB6vVYwOgf4Elojl/taMMcJOffJdC4YxEGIlBCAAAQhAYCwCOExjzRfWbk/Ao/fb/kjg9hb9/p+QDy/YadVN7ZSk3x8JFkIAAhCAAAQgAAEIQAAC3QmQYeiOmAEgAAEIQAACEIAABCAwLgEyDOPOHZZDAAIQgAAEIAABCECgOwEyDN0RMwAEIAABCEAAAhCAAATGJYBgGHfusBwCEIAABCAAAQhAAALdCVCS1B0xA0AAAhCAAAQgAAEIQGBcAmQYxp07LIcABCAAAQhAAAIQgEB3AgiG7ogZAAIQgAAEIAABCEAAAuMSQDCMO3dYDgEIQAACEIAABCAAge4EEAzdETMABCAAAQhAAAIQgAAExiWAYBh37rAcAhCAAAQgAAEIQAAC3QkgGLojZgAIQAACEIAABCAAAQiMSwDBMO7cYTkEIAABCEAAAhCAAAS6E0AwdEfMABCAAAQgAAEIQAACEBiXAIJh3LnDcghAAAIQgAAEIAABCHQn8PT23v8Kkk1KP4xlH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5606" name="Picture 6" descr="http://ap.polyu.edu.hk/apahthua/College%20Physics/pic/chapter16.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974" y="782936"/>
            <a:ext cx="7468106" cy="570065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254621" y="6483591"/>
            <a:ext cx="8046721" cy="369332"/>
          </a:xfrm>
          <a:prstGeom prst="rect">
            <a:avLst/>
          </a:prstGeom>
        </p:spPr>
        <p:txBody>
          <a:bodyPr wrap="square">
            <a:spAutoFit/>
          </a:bodyPr>
          <a:lstStyle/>
          <a:p>
            <a:r>
              <a:rPr lang="en-US" dirty="0">
                <a:hlinkClick r:id="rId3"/>
              </a:rPr>
              <a:t>http://ap.polyu.edu.hk/apahthua/College%20Physics/ch16_1.html</a:t>
            </a: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0C5DC77-18CA-48DF-B573-1A43F5002AA8}"/>
                  </a:ext>
                </a:extLst>
              </p:cNvPr>
              <p:cNvSpPr txBox="1"/>
              <p:nvPr/>
            </p:nvSpPr>
            <p:spPr>
              <a:xfrm>
                <a:off x="9441364" y="4395124"/>
                <a:ext cx="2595937" cy="646331"/>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They are </a:t>
                </a:r>
                <a14:m>
                  <m:oMath xmlns:m="http://schemas.openxmlformats.org/officeDocument/2006/math">
                    <m:f>
                      <m:fPr>
                        <m:type m:val="skw"/>
                        <m:ctrlPr>
                          <a:rPr lang="en-US" i="1" smtClean="0">
                            <a:solidFill>
                              <a:srgbClr val="FF0000"/>
                            </a:solidFill>
                            <a:latin typeface="Cambria Math" panose="02040503050406030204" pitchFamily="18" charset="0"/>
                          </a:rPr>
                        </m:ctrlPr>
                      </m:fPr>
                      <m:num>
                        <m:r>
                          <a:rPr lang="en-US" i="1" smtClean="0">
                            <a:solidFill>
                              <a:srgbClr val="FF0000"/>
                            </a:solidFill>
                            <a:latin typeface="Cambria Math" panose="02040503050406030204" pitchFamily="18" charset="0"/>
                            <a:ea typeface="Cambria Math" panose="02040503050406030204" pitchFamily="18" charset="0"/>
                          </a:rPr>
                          <m:t>𝜋</m:t>
                        </m:r>
                      </m:num>
                      <m:den>
                        <m:r>
                          <a:rPr lang="en-US" b="0" i="1" smtClean="0">
                            <a:solidFill>
                              <a:srgbClr val="FF0000"/>
                            </a:solidFill>
                            <a:latin typeface="Cambria Math" panose="02040503050406030204" pitchFamily="18" charset="0"/>
                          </a:rPr>
                          <m:t>2</m:t>
                        </m:r>
                      </m:den>
                    </m:f>
                    <m:r>
                      <a:rPr lang="en-US" b="0" i="1" smtClean="0">
                        <a:solidFill>
                          <a:srgbClr val="FF0000"/>
                        </a:solidFill>
                        <a:latin typeface="Cambria Math" panose="02040503050406030204" pitchFamily="18" charset="0"/>
                      </a:rPr>
                      <m:t>  </m:t>
                    </m:r>
                  </m:oMath>
                </a14:m>
                <a:r>
                  <a:rPr lang="en-US" dirty="0">
                    <a:solidFill>
                      <a:srgbClr val="FF0000"/>
                    </a:solidFill>
                    <a:latin typeface="Times New Roman" panose="02020603050405020304" pitchFamily="18" charset="0"/>
                    <a:cs typeface="Times New Roman" panose="02020603050405020304" pitchFamily="18" charset="0"/>
                  </a:rPr>
                  <a:t>difference in phase.</a:t>
                </a:r>
              </a:p>
            </p:txBody>
          </p:sp>
        </mc:Choice>
        <mc:Fallback xmlns="">
          <p:sp>
            <p:nvSpPr>
              <p:cNvPr id="5" name="TextBox 4">
                <a:extLst>
                  <a:ext uri="{FF2B5EF4-FFF2-40B4-BE49-F238E27FC236}">
                    <a16:creationId xmlns:a16="http://schemas.microsoft.com/office/drawing/2014/main" id="{40C5DC77-18CA-48DF-B573-1A43F5002AA8}"/>
                  </a:ext>
                </a:extLst>
              </p:cNvPr>
              <p:cNvSpPr txBox="1">
                <a:spLocks noRot="1" noChangeAspect="1" noMove="1" noResize="1" noEditPoints="1" noAdjustHandles="1" noChangeArrowheads="1" noChangeShapeType="1" noTextEdit="1"/>
              </p:cNvSpPr>
              <p:nvPr/>
            </p:nvSpPr>
            <p:spPr>
              <a:xfrm>
                <a:off x="9441364" y="4395124"/>
                <a:ext cx="2595937" cy="646331"/>
              </a:xfrm>
              <a:prstGeom prst="rect">
                <a:avLst/>
              </a:prstGeom>
              <a:blipFill>
                <a:blip r:embed="rId4"/>
                <a:stretch>
                  <a:fillRect l="-2113" t="-63208" b="-62264"/>
                </a:stretch>
              </a:blipFill>
            </p:spPr>
            <p:txBody>
              <a:bodyPr/>
              <a:lstStyle/>
              <a:p>
                <a:r>
                  <a:rPr lang="en-US">
                    <a:noFill/>
                  </a:rPr>
                  <a:t> </a:t>
                </a:r>
              </a:p>
            </p:txBody>
          </p:sp>
        </mc:Fallback>
      </mc:AlternateContent>
    </p:spTree>
    <p:extLst>
      <p:ext uri="{BB962C8B-B14F-4D97-AF65-F5344CB8AC3E}">
        <p14:creationId xmlns:p14="http://schemas.microsoft.com/office/powerpoint/2010/main" val="11595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6" y="39326"/>
            <a:ext cx="12045514" cy="1450757"/>
          </a:xfrm>
        </p:spPr>
        <p:txBody>
          <a:bodyPr/>
          <a:lstStyle/>
          <a:p>
            <a:r>
              <a:rPr lang="en-US" b="1" dirty="0">
                <a:latin typeface="Times New Roman" panose="02020603050405020304" pitchFamily="18" charset="0"/>
                <a:cs typeface="Times New Roman" panose="02020603050405020304" pitchFamily="18" charset="0"/>
              </a:rPr>
              <a:t>Energy distribution in travelling sound waves</a:t>
            </a:r>
          </a:p>
        </p:txBody>
      </p:sp>
      <p:sp>
        <p:nvSpPr>
          <p:cNvPr id="3" name="Content Placeholder 2"/>
          <p:cNvSpPr>
            <a:spLocks noGrp="1"/>
          </p:cNvSpPr>
          <p:nvPr>
            <p:ph idx="1"/>
          </p:nvPr>
        </p:nvSpPr>
        <p:spPr>
          <a:xfrm>
            <a:off x="320255" y="1858613"/>
            <a:ext cx="11938715" cy="4601172"/>
          </a:xfrm>
        </p:spPr>
        <p:txBody>
          <a:bodyPr>
            <a:normAutofit/>
          </a:bodyPr>
          <a:lstStyle/>
          <a:p>
            <a:r>
              <a:rPr lang="en-US" sz="2400" dirty="0">
                <a:latin typeface="Times New Roman" panose="02020603050405020304" pitchFamily="18" charset="0"/>
                <a:cs typeface="Times New Roman" panose="02020603050405020304" pitchFamily="18" charset="0"/>
              </a:rPr>
              <a:t>Determine the average values of the kinetic and potential energy density in the sound wave.</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Each element has a kinetic energy per unit cross section given by</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With a displacement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The  </a:t>
            </a: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space average kinetic energy density </a:t>
            </a:r>
            <a:r>
              <a:rPr lang="en-US" sz="2400" dirty="0">
                <a:latin typeface="Times New Roman" panose="02020603050405020304" pitchFamily="18" charset="0"/>
                <a:cs typeface="Times New Roman" panose="02020603050405020304" pitchFamily="18" charset="0"/>
                <a:sym typeface="Symbol" panose="05050102010706020507" pitchFamily="18" charset="2"/>
              </a:rPr>
              <a:t>(kinetic energy per volume) is written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This gives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16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929547502"/>
              </p:ext>
            </p:extLst>
          </p:nvPr>
        </p:nvGraphicFramePr>
        <p:xfrm>
          <a:off x="4646613" y="4398963"/>
          <a:ext cx="1681162" cy="757237"/>
        </p:xfrm>
        <a:graphic>
          <a:graphicData uri="http://schemas.openxmlformats.org/presentationml/2006/ole">
            <mc:AlternateContent xmlns:mc="http://schemas.openxmlformats.org/markup-compatibility/2006">
              <mc:Choice xmlns:v="urn:schemas-microsoft-com:vml" Requires="v">
                <p:oleObj spid="_x0000_s7630" name="Equation" r:id="rId4" imgW="1015920" imgH="457200" progId="Equation.DSMT4">
                  <p:embed/>
                </p:oleObj>
              </mc:Choice>
              <mc:Fallback>
                <p:oleObj name="Equation" r:id="rId4" imgW="1015920" imgH="457200" progId="Equation.DSMT4">
                  <p:embed/>
                  <p:pic>
                    <p:nvPicPr>
                      <p:cNvPr id="0" name=""/>
                      <p:cNvPicPr/>
                      <p:nvPr/>
                    </p:nvPicPr>
                    <p:blipFill>
                      <a:blip r:embed="rId5"/>
                      <a:stretch>
                        <a:fillRect/>
                      </a:stretch>
                    </p:blipFill>
                    <p:spPr>
                      <a:xfrm>
                        <a:off x="4646613" y="4398963"/>
                        <a:ext cx="1681162" cy="75723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08197605"/>
              </p:ext>
            </p:extLst>
          </p:nvPr>
        </p:nvGraphicFramePr>
        <p:xfrm>
          <a:off x="8649882" y="2270057"/>
          <a:ext cx="2104480" cy="732450"/>
        </p:xfrm>
        <a:graphic>
          <a:graphicData uri="http://schemas.openxmlformats.org/presentationml/2006/ole">
            <mc:AlternateContent xmlns:mc="http://schemas.openxmlformats.org/markup-compatibility/2006">
              <mc:Choice xmlns:v="urn:schemas-microsoft-com:vml" Requires="v">
                <p:oleObj spid="_x0000_s7631" name="Equation" r:id="rId6" imgW="1130040" imgH="393480" progId="Equation.DSMT4">
                  <p:embed/>
                </p:oleObj>
              </mc:Choice>
              <mc:Fallback>
                <p:oleObj name="Equation" r:id="rId6" imgW="1130040" imgH="393480" progId="Equation.DSMT4">
                  <p:embed/>
                  <p:pic>
                    <p:nvPicPr>
                      <p:cNvPr id="0" name=""/>
                      <p:cNvPicPr/>
                      <p:nvPr/>
                    </p:nvPicPr>
                    <p:blipFill>
                      <a:blip r:embed="rId7"/>
                      <a:stretch>
                        <a:fillRect/>
                      </a:stretch>
                    </p:blipFill>
                    <p:spPr>
                      <a:xfrm>
                        <a:off x="8649882" y="2270057"/>
                        <a:ext cx="2104480" cy="73245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0" name="Object 9"/>
              <p:cNvSpPr txBox="1"/>
              <p:nvPr/>
            </p:nvSpPr>
            <p:spPr>
              <a:xfrm>
                <a:off x="3239460" y="2989760"/>
                <a:ext cx="5410422" cy="87847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𝜂</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𝜂</m:t>
                          </m:r>
                        </m:e>
                        <m:sub>
                          <m:r>
                            <a:rPr lang="en-US" sz="2000" i="1">
                              <a:solidFill>
                                <a:srgbClr val="000000"/>
                              </a:solidFill>
                              <a:latin typeface="Cambria Math" panose="02040503050406030204" pitchFamily="18" charset="0"/>
                            </a:rPr>
                            <m:t>𝑚</m:t>
                          </m:r>
                        </m:sub>
                      </m:sSub>
                      <m:func>
                        <m:funcPr>
                          <m:ctrlPr>
                            <a:rPr lang="en-US" sz="2000" i="1">
                              <a:solidFill>
                                <a:srgbClr val="000000"/>
                              </a:solidFill>
                              <a:latin typeface="Cambria Math" panose="02040503050406030204" pitchFamily="18" charset="0"/>
                            </a:rPr>
                          </m:ctrlPr>
                        </m:funcPr>
                        <m:fName>
                          <m:r>
                            <m:rPr>
                              <m:sty m:val="p"/>
                            </m:rPr>
                            <a:rPr lang="en-US" sz="2000" i="0">
                              <a:solidFill>
                                <a:srgbClr val="000000"/>
                              </a:solidFill>
                              <a:latin typeface="Cambria Math" panose="02040503050406030204" pitchFamily="18" charset="0"/>
                            </a:rPr>
                            <m:t>cos</m:t>
                          </m:r>
                        </m:fName>
                        <m:e>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𝜔</m:t>
                              </m:r>
                              <m:r>
                                <a:rPr lang="en-US" sz="2000" i="1">
                                  <a:solidFill>
                                    <a:srgbClr val="000000"/>
                                  </a:solidFill>
                                  <a:latin typeface="Cambria Math" panose="02040503050406030204" pitchFamily="18" charset="0"/>
                                </a:rPr>
                                <m:t>𝑡</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𝑘𝑥</m:t>
                              </m:r>
                            </m:e>
                          </m:d>
                        </m:e>
                      </m:func>
                    </m:oMath>
                    <m:oMath xmlns:m="http://schemas.openxmlformats.org/officeDocument/2006/math">
                      <m:r>
                        <a:rPr lang="en-US" sz="2000" i="1">
                          <a:solidFill>
                            <a:srgbClr val="000000"/>
                          </a:solidFill>
                          <a:latin typeface="Cambria Math" panose="02040503050406030204" pitchFamily="18" charset="0"/>
                        </a:rPr>
                        <m:t>∴</m:t>
                      </m:r>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𝜂</m:t>
                          </m:r>
                        </m:e>
                      </m:acc>
                      <m:r>
                        <a:rPr lang="en-US" sz="2000" i="1">
                          <a:solidFill>
                            <a:srgbClr val="000000"/>
                          </a:solidFill>
                          <a:latin typeface="Cambria Math" panose="02040503050406030204" pitchFamily="18" charset="0"/>
                        </a:rPr>
                        <m:t>=</m:t>
                      </m:r>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𝜔</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𝜂</m:t>
                              </m:r>
                            </m:e>
                            <m:sub>
                              <m:r>
                                <a:rPr lang="en-US" sz="2000" i="1">
                                  <a:solidFill>
                                    <a:srgbClr val="000000"/>
                                  </a:solidFill>
                                  <a:latin typeface="Cambria Math" panose="02040503050406030204" pitchFamily="18" charset="0"/>
                                </a:rPr>
                                <m:t>𝑚</m:t>
                              </m:r>
                            </m:sub>
                          </m:sSub>
                        </m:e>
                      </m:d>
                      <m:func>
                        <m:funcPr>
                          <m:ctrlPr>
                            <a:rPr lang="en-US" sz="2000" i="1">
                              <a:solidFill>
                                <a:srgbClr val="000000"/>
                              </a:solidFill>
                              <a:latin typeface="Cambria Math" panose="02040503050406030204" pitchFamily="18" charset="0"/>
                            </a:rPr>
                          </m:ctrlPr>
                        </m:funcPr>
                        <m:fName>
                          <m:r>
                            <m:rPr>
                              <m:sty m:val="p"/>
                            </m:rPr>
                            <a:rPr lang="en-US" sz="2000" i="0">
                              <a:solidFill>
                                <a:srgbClr val="000000"/>
                              </a:solidFill>
                              <a:latin typeface="Cambria Math" panose="02040503050406030204" pitchFamily="18" charset="0"/>
                            </a:rPr>
                            <m:t>sin</m:t>
                          </m:r>
                        </m:fName>
                        <m:e>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𝜔</m:t>
                              </m:r>
                              <m:r>
                                <a:rPr lang="en-US" sz="2000" i="1">
                                  <a:solidFill>
                                    <a:srgbClr val="000000"/>
                                  </a:solidFill>
                                  <a:latin typeface="Cambria Math" panose="02040503050406030204" pitchFamily="18" charset="0"/>
                                </a:rPr>
                                <m:t>𝑡</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𝑘𝑥</m:t>
                              </m:r>
                            </m:e>
                          </m:d>
                        </m:e>
                      </m:func>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𝜂</m:t>
                              </m:r>
                            </m:e>
                          </m:acc>
                        </m:e>
                        <m:sub>
                          <m:r>
                            <a:rPr lang="en-US" sz="2000" i="1">
                              <a:solidFill>
                                <a:srgbClr val="000000"/>
                              </a:solidFill>
                              <a:latin typeface="Cambria Math" panose="02040503050406030204" pitchFamily="18" charset="0"/>
                            </a:rPr>
                            <m:t>𝑚</m:t>
                          </m:r>
                        </m:sub>
                      </m:sSub>
                      <m:func>
                        <m:funcPr>
                          <m:ctrlPr>
                            <a:rPr lang="en-US" sz="2000" i="1">
                              <a:solidFill>
                                <a:srgbClr val="000000"/>
                              </a:solidFill>
                              <a:latin typeface="Cambria Math" panose="02040503050406030204" pitchFamily="18" charset="0"/>
                            </a:rPr>
                          </m:ctrlPr>
                        </m:funcPr>
                        <m:fName>
                          <m:r>
                            <m:rPr>
                              <m:sty m:val="p"/>
                            </m:rPr>
                            <a:rPr lang="en-US" sz="2000" i="0">
                              <a:solidFill>
                                <a:srgbClr val="000000"/>
                              </a:solidFill>
                              <a:latin typeface="Cambria Math" panose="02040503050406030204" pitchFamily="18" charset="0"/>
                            </a:rPr>
                            <m:t>sin</m:t>
                          </m:r>
                        </m:fName>
                        <m:e>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𝜔</m:t>
                              </m:r>
                              <m:r>
                                <a:rPr lang="en-US" sz="2000" i="1">
                                  <a:solidFill>
                                    <a:srgbClr val="000000"/>
                                  </a:solidFill>
                                  <a:latin typeface="Cambria Math" panose="02040503050406030204" pitchFamily="18" charset="0"/>
                                </a:rPr>
                                <m:t>𝑡</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𝑘𝑥</m:t>
                              </m:r>
                            </m:e>
                          </m:d>
                        </m:e>
                      </m:func>
                    </m:oMath>
                  </m:oMathPara>
                </a14:m>
                <a:endParaRPr lang="en-US" dirty="0"/>
              </a:p>
            </p:txBody>
          </p:sp>
        </mc:Choice>
        <mc:Fallback xmlns="">
          <p:sp>
            <p:nvSpPr>
              <p:cNvPr id="10" name="Object 9"/>
              <p:cNvSpPr txBox="1">
                <a:spLocks noRot="1" noChangeAspect="1" noMove="1" noResize="1" noEditPoints="1" noAdjustHandles="1" noChangeArrowheads="1" noChangeShapeType="1" noTextEdit="1"/>
              </p:cNvSpPr>
              <p:nvPr/>
            </p:nvSpPr>
            <p:spPr>
              <a:xfrm>
                <a:off x="3239460" y="2989760"/>
                <a:ext cx="5410422" cy="878479"/>
              </a:xfrm>
              <a:prstGeom prst="rect">
                <a:avLst/>
              </a:prstGeom>
              <a:blipFill>
                <a:blip r:embed="rId8"/>
                <a:stretch>
                  <a:fillRect/>
                </a:stretch>
              </a:blipFill>
            </p:spPr>
            <p:txBody>
              <a:bodyPr/>
              <a:lstStyle/>
              <a:p>
                <a:r>
                  <a:rPr lang="en-US">
                    <a:noFill/>
                  </a:rPr>
                  <a:t> </a:t>
                </a:r>
              </a:p>
            </p:txBody>
          </p:sp>
        </mc:Fallback>
      </mc:AlternateContent>
      <p:graphicFrame>
        <p:nvGraphicFramePr>
          <p:cNvPr id="11" name="Object 10"/>
          <p:cNvGraphicFramePr>
            <a:graphicFrameLocks noChangeAspect="1"/>
          </p:cNvGraphicFramePr>
          <p:nvPr>
            <p:extLst>
              <p:ext uri="{D42A27DB-BD31-4B8C-83A1-F6EECF244321}">
                <p14:modId xmlns:p14="http://schemas.microsoft.com/office/powerpoint/2010/main" val="4086244641"/>
              </p:ext>
            </p:extLst>
          </p:nvPr>
        </p:nvGraphicFramePr>
        <p:xfrm>
          <a:off x="4619625" y="5267325"/>
          <a:ext cx="3405188" cy="762000"/>
        </p:xfrm>
        <a:graphic>
          <a:graphicData uri="http://schemas.openxmlformats.org/presentationml/2006/ole">
            <mc:AlternateContent xmlns:mc="http://schemas.openxmlformats.org/markup-compatibility/2006">
              <mc:Choice xmlns:v="urn:schemas-microsoft-com:vml" Requires="v">
                <p:oleObj spid="_x0000_s7632" name="Equation" r:id="rId9" imgW="1765080" imgH="393480" progId="Equation.DSMT4">
                  <p:embed/>
                </p:oleObj>
              </mc:Choice>
              <mc:Fallback>
                <p:oleObj name="Equation" r:id="rId9" imgW="1765080" imgH="393480" progId="Equation.DSMT4">
                  <p:embed/>
                  <p:pic>
                    <p:nvPicPr>
                      <p:cNvPr id="0" name=""/>
                      <p:cNvPicPr/>
                      <p:nvPr/>
                    </p:nvPicPr>
                    <p:blipFill>
                      <a:blip r:embed="rId10"/>
                      <a:stretch>
                        <a:fillRect/>
                      </a:stretch>
                    </p:blipFill>
                    <p:spPr>
                      <a:xfrm>
                        <a:off x="4619625" y="5267325"/>
                        <a:ext cx="3405188" cy="762000"/>
                      </a:xfrm>
                      <a:prstGeom prst="rect">
                        <a:avLst/>
                      </a:prstGeom>
                    </p:spPr>
                  </p:pic>
                </p:oleObj>
              </mc:Fallback>
            </mc:AlternateContent>
          </a:graphicData>
        </a:graphic>
      </p:graphicFrame>
    </p:spTree>
    <p:extLst>
      <p:ext uri="{BB962C8B-B14F-4D97-AF65-F5344CB8AC3E}">
        <p14:creationId xmlns:p14="http://schemas.microsoft.com/office/powerpoint/2010/main" val="575563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6" y="39326"/>
            <a:ext cx="12045514" cy="1450757"/>
          </a:xfrm>
        </p:spPr>
        <p:txBody>
          <a:bodyPr/>
          <a:lstStyle/>
          <a:p>
            <a:r>
              <a:rPr lang="en-US" b="1" dirty="0">
                <a:latin typeface="Times New Roman" panose="02020603050405020304" pitchFamily="18" charset="0"/>
                <a:cs typeface="Times New Roman" panose="02020603050405020304" pitchFamily="18" charset="0"/>
              </a:rPr>
              <a:t>Energy distribution in travelling sound waves</a:t>
            </a:r>
          </a:p>
        </p:txBody>
      </p:sp>
      <p:sp>
        <p:nvSpPr>
          <p:cNvPr id="3" name="Content Placeholder 2"/>
          <p:cNvSpPr>
            <a:spLocks noGrp="1"/>
          </p:cNvSpPr>
          <p:nvPr>
            <p:ph idx="1"/>
          </p:nvPr>
        </p:nvSpPr>
        <p:spPr>
          <a:xfrm>
            <a:off x="320255" y="1858613"/>
            <a:ext cx="11938715"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The average potential energy density (potential energy per volume) is written in a similar for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In fact, the total energy content of sound wave in an element x is given as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This indicates that the element possess maximum (or minimum) potential and kinetic energy at the same time.</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17</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541800719"/>
              </p:ext>
            </p:extLst>
          </p:nvPr>
        </p:nvGraphicFramePr>
        <p:xfrm>
          <a:off x="4575112" y="2232594"/>
          <a:ext cx="1714500" cy="663575"/>
        </p:xfrm>
        <a:graphic>
          <a:graphicData uri="http://schemas.openxmlformats.org/presentationml/2006/ole">
            <mc:AlternateContent xmlns:mc="http://schemas.openxmlformats.org/markup-compatibility/2006">
              <mc:Choice xmlns:v="urn:schemas-microsoft-com:vml" Requires="v">
                <p:oleObj spid="_x0000_s19590" name="Equation" r:id="rId4" imgW="1015920" imgH="393480" progId="Equation.DSMT4">
                  <p:embed/>
                </p:oleObj>
              </mc:Choice>
              <mc:Fallback>
                <p:oleObj name="Equation" r:id="rId4" imgW="1015920" imgH="393480" progId="Equation.DSMT4">
                  <p:embed/>
                  <p:pic>
                    <p:nvPicPr>
                      <p:cNvPr id="0" name=""/>
                      <p:cNvPicPr/>
                      <p:nvPr/>
                    </p:nvPicPr>
                    <p:blipFill>
                      <a:blip r:embed="rId5"/>
                      <a:stretch>
                        <a:fillRect/>
                      </a:stretch>
                    </p:blipFill>
                    <p:spPr>
                      <a:xfrm>
                        <a:off x="4575112" y="2232594"/>
                        <a:ext cx="1714500" cy="663575"/>
                      </a:xfrm>
                      <a:prstGeom prst="rect">
                        <a:avLst/>
                      </a:prstGeom>
                    </p:spPr>
                  </p:pic>
                </p:oleObj>
              </mc:Fallback>
            </mc:AlternateContent>
          </a:graphicData>
        </a:graphic>
      </p:graphicFrame>
      <p:pic>
        <p:nvPicPr>
          <p:cNvPr id="8" name="Picture 7"/>
          <p:cNvPicPr>
            <a:picLocks noChangeAspect="1"/>
          </p:cNvPicPr>
          <p:nvPr/>
        </p:nvPicPr>
        <p:blipFill>
          <a:blip r:embed="rId6"/>
          <a:stretch>
            <a:fillRect/>
          </a:stretch>
        </p:blipFill>
        <p:spPr>
          <a:xfrm>
            <a:off x="142750" y="4687127"/>
            <a:ext cx="4729501" cy="2137783"/>
          </a:xfrm>
          <a:prstGeom prst="rect">
            <a:avLst/>
          </a:prstGeom>
        </p:spPr>
      </p:pic>
      <p:sp>
        <p:nvSpPr>
          <p:cNvPr id="5" name="TextBox 4"/>
          <p:cNvSpPr txBox="1"/>
          <p:nvPr/>
        </p:nvSpPr>
        <p:spPr>
          <a:xfrm>
            <a:off x="5432362" y="4427017"/>
            <a:ext cx="6224612" cy="1631216"/>
          </a:xfrm>
          <a:prstGeom prst="rect">
            <a:avLst/>
          </a:prstGeom>
          <a:noFill/>
          <a:ln w="38100">
            <a:solidFill>
              <a:srgbClr val="FF0000"/>
            </a:solidFill>
          </a:ln>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At points of no velocity, there is no compression and the particles do not possess energy at these points.</a:t>
            </a:r>
          </a:p>
          <a:p>
            <a:endParaRPr lang="en-US" sz="2000" b="1" dirty="0">
              <a:solidFill>
                <a:srgbClr val="FF0000"/>
              </a:solidFill>
              <a:latin typeface="Times New Roman" panose="02020603050405020304" pitchFamily="18" charset="0"/>
              <a:cs typeface="Times New Roman" panose="02020603050405020304" pitchFamily="18" charset="0"/>
            </a:endParaRPr>
          </a:p>
          <a:p>
            <a:r>
              <a:rPr lang="en-US" sz="2000" b="1" dirty="0">
                <a:solidFill>
                  <a:srgbClr val="FF0000"/>
                </a:solidFill>
                <a:latin typeface="Times New Roman" panose="02020603050405020304" pitchFamily="18" charset="0"/>
                <a:cs typeface="Times New Roman" panose="02020603050405020304" pitchFamily="18" charset="0"/>
              </a:rPr>
              <a:t>At points of maximum velocity, there is compression and the particles possess maximum energy.</a:t>
            </a:r>
          </a:p>
        </p:txBody>
      </p:sp>
      <mc:AlternateContent xmlns:mc="http://schemas.openxmlformats.org/markup-compatibility/2006" xmlns:a14="http://schemas.microsoft.com/office/drawing/2010/main">
        <mc:Choice Requires="a14">
          <p:sp>
            <p:nvSpPr>
              <p:cNvPr id="9" name="Object 8"/>
              <p:cNvSpPr txBox="1"/>
              <p:nvPr/>
            </p:nvSpPr>
            <p:spPr>
              <a:xfrm>
                <a:off x="2955925" y="3236913"/>
                <a:ext cx="5135452" cy="6635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en-US" i="1" smtClean="0">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𝑡𝑜𝑡𝑎𝑙</m:t>
                          </m:r>
                        </m:sub>
                      </m:sSub>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𝑘𝑖𝑛</m:t>
                          </m:r>
                        </m:sub>
                      </m:sSub>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𝑝𝑜𝑡</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b="0" i="1" smtClean="0">
                              <a:solidFill>
                                <a:srgbClr val="000000"/>
                              </a:solidFill>
                              <a:latin typeface="Cambria Math" panose="02040503050406030204" pitchFamily="18" charset="0"/>
                            </a:rPr>
                            <m:t>4</m:t>
                          </m:r>
                        </m:den>
                      </m:f>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𝜌</m:t>
                          </m:r>
                        </m:e>
                        <m:sub>
                          <m:r>
                            <a:rPr lang="en-US" i="1">
                              <a:solidFill>
                                <a:srgbClr val="000000"/>
                              </a:solidFill>
                              <a:latin typeface="Cambria Math" panose="02040503050406030204" pitchFamily="18" charset="0"/>
                            </a:rPr>
                            <m:t>0</m:t>
                          </m:r>
                        </m:sub>
                      </m:sSub>
                      <m:sSubSup>
                        <m:sSubSupPr>
                          <m:ctrlPr>
                            <a:rPr lang="en-US" i="1">
                              <a:solidFill>
                                <a:srgbClr val="000000"/>
                              </a:solidFill>
                              <a:latin typeface="Cambria Math" panose="02040503050406030204" pitchFamily="18" charset="0"/>
                            </a:rPr>
                          </m:ctrlPr>
                        </m:sSubSup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𝜂</m:t>
                              </m:r>
                            </m:e>
                          </m:acc>
                        </m:e>
                        <m:sub/>
                        <m:sup>
                          <m:r>
                            <a:rPr lang="en-US" i="1">
                              <a:solidFill>
                                <a:srgbClr val="000000"/>
                              </a:solidFill>
                              <a:latin typeface="Cambria Math" panose="02040503050406030204" pitchFamily="18" charset="0"/>
                            </a:rPr>
                            <m:t>2</m:t>
                          </m:r>
                        </m:sup>
                      </m:sSubSup>
                      <m:r>
                        <m:rPr>
                          <m:sty m:val="p"/>
                        </m:rPr>
                        <a:rPr lang="en-US" i="1">
                          <a:solidFill>
                            <a:srgbClr val="000000"/>
                          </a:solidFill>
                          <a:latin typeface="Cambria Math" panose="02040503050406030204" pitchFamily="18" charset="0"/>
                        </a:rPr>
                        <m:t>Δ</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f>
                        <m:fPr>
                          <m:ctrlPr>
                            <a:rPr lang="en-US" i="1" smtClean="0">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b="0" i="1" smtClean="0">
                              <a:solidFill>
                                <a:srgbClr val="000000"/>
                              </a:solidFill>
                              <a:latin typeface="Cambria Math" panose="02040503050406030204" pitchFamily="18" charset="0"/>
                            </a:rPr>
                            <m:t>4</m:t>
                          </m:r>
                        </m:den>
                      </m:f>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𝜌</m:t>
                          </m:r>
                        </m:e>
                        <m:sub>
                          <m:r>
                            <a:rPr lang="en-US" i="1">
                              <a:solidFill>
                                <a:srgbClr val="000000"/>
                              </a:solidFill>
                              <a:latin typeface="Cambria Math" panose="02040503050406030204" pitchFamily="18" charset="0"/>
                            </a:rPr>
                            <m:t>0</m:t>
                          </m:r>
                        </m:sub>
                      </m:sSub>
                      <m:sSubSup>
                        <m:sSubSupPr>
                          <m:ctrlPr>
                            <a:rPr lang="en-US" i="1">
                              <a:solidFill>
                                <a:srgbClr val="000000"/>
                              </a:solidFill>
                              <a:latin typeface="Cambria Math" panose="02040503050406030204" pitchFamily="18" charset="0"/>
                            </a:rPr>
                          </m:ctrlPr>
                        </m:sSubSup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𝜂</m:t>
                              </m:r>
                            </m:e>
                          </m:acc>
                        </m:e>
                        <m:sub/>
                        <m:sup>
                          <m:r>
                            <a:rPr lang="en-US" i="1">
                              <a:solidFill>
                                <a:srgbClr val="000000"/>
                              </a:solidFill>
                              <a:latin typeface="Cambria Math" panose="02040503050406030204" pitchFamily="18" charset="0"/>
                            </a:rPr>
                            <m:t>2</m:t>
                          </m:r>
                        </m:sup>
                      </m:sSubSup>
                      <m:r>
                        <m:rPr>
                          <m:sty m:val="p"/>
                        </m:rPr>
                        <a:rPr lang="en-US" i="1">
                          <a:solidFill>
                            <a:srgbClr val="000000"/>
                          </a:solidFill>
                          <a:latin typeface="Cambria Math" panose="02040503050406030204" pitchFamily="18" charset="0"/>
                        </a:rPr>
                        <m:t>Δ</m:t>
                      </m:r>
                      <m:r>
                        <a:rPr lang="en-US" i="1">
                          <a:solidFill>
                            <a:srgbClr val="000000"/>
                          </a:solidFill>
                          <a:latin typeface="Cambria Math" panose="02040503050406030204" pitchFamily="18" charset="0"/>
                        </a:rPr>
                        <m:t>𝑥</m:t>
                      </m:r>
                    </m:oMath>
                  </m:oMathPara>
                </a14:m>
                <a:endParaRPr lang="en-US" dirty="0"/>
              </a:p>
            </p:txBody>
          </p:sp>
        </mc:Choice>
        <mc:Fallback xmlns="">
          <p:sp>
            <p:nvSpPr>
              <p:cNvPr id="9" name="Object 8"/>
              <p:cNvSpPr txBox="1">
                <a:spLocks noRot="1" noChangeAspect="1" noMove="1" noResize="1" noEditPoints="1" noAdjustHandles="1" noChangeArrowheads="1" noChangeShapeType="1" noTextEdit="1"/>
              </p:cNvSpPr>
              <p:nvPr/>
            </p:nvSpPr>
            <p:spPr>
              <a:xfrm>
                <a:off x="2955925" y="3236913"/>
                <a:ext cx="5135452" cy="66357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39704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Intensity of sound waves</a:t>
            </a:r>
          </a:p>
        </p:txBody>
      </p:sp>
      <p:sp>
        <p:nvSpPr>
          <p:cNvPr id="3" name="Content Placeholder 2"/>
          <p:cNvSpPr>
            <a:spLocks noGrp="1"/>
          </p:cNvSpPr>
          <p:nvPr>
            <p:ph idx="1"/>
          </p:nvPr>
        </p:nvSpPr>
        <p:spPr>
          <a:xfrm>
            <a:off x="85060" y="1845733"/>
            <a:ext cx="12312503" cy="4814374"/>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Intensity is the measure of the energy flux.</a:t>
            </a:r>
          </a:p>
          <a:p>
            <a:pPr marL="0" indent="0">
              <a:buNone/>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Energy flux =the rate of energy crossing unit area </a:t>
            </a:r>
          </a:p>
          <a:p>
            <a:pPr marL="0" indent="0">
              <a:buNone/>
            </a:pPr>
            <a:r>
              <a:rPr lang="en-US" sz="2400" b="1" dirty="0">
                <a:latin typeface="Times New Roman" panose="02020603050405020304" pitchFamily="18" charset="0"/>
                <a:cs typeface="Times New Roman" panose="02020603050405020304" pitchFamily="18" charset="0"/>
              </a:rPr>
              <a:t>	       			         = total energy density </a:t>
            </a:r>
            <a:r>
              <a:rPr lang="en-US" sz="2400" b="1" dirty="0">
                <a:latin typeface="Times New Roman" panose="02020603050405020304" pitchFamily="18" charset="0"/>
                <a:cs typeface="Times New Roman" panose="02020603050405020304" pitchFamily="18" charset="0"/>
                <a:sym typeface="Symbol" panose="05050102010706020507" pitchFamily="18" charset="2"/>
              </a:rPr>
              <a:t></a:t>
            </a:r>
            <a:r>
              <a:rPr lang="en-US" sz="2400" b="1" dirty="0">
                <a:latin typeface="Times New Roman" panose="02020603050405020304" pitchFamily="18" charset="0"/>
                <a:cs typeface="Times New Roman" panose="02020603050405020304" pitchFamily="18" charset="0"/>
              </a:rPr>
              <a:t> wave velocity c</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Therefore, the intensity is written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Dynamic range of the audible sound intensity (</a:t>
            </a:r>
            <a:r>
              <a:rPr lang="en-US" sz="2400" b="1" dirty="0">
                <a:solidFill>
                  <a:srgbClr val="FF0000"/>
                </a:solidFill>
                <a:latin typeface="Times New Roman" panose="02020603050405020304" pitchFamily="18" charset="0"/>
                <a:cs typeface="Times New Roman" panose="02020603050405020304" pitchFamily="18" charset="0"/>
              </a:rPr>
              <a:t>Sound intensity level</a:t>
            </a:r>
            <a:r>
              <a:rPr lang="en-US" sz="2400" dirty="0">
                <a:latin typeface="Times New Roman" panose="02020603050405020304" pitchFamily="18" charset="0"/>
                <a:cs typeface="Times New Roman" panose="02020603050405020304" pitchFamily="18" charset="0"/>
              </a:rPr>
              <a:t>) is between 0 dB to 120 </a:t>
            </a:r>
            <a:r>
              <a:rPr lang="en-US" sz="2400" dirty="0" err="1">
                <a:latin typeface="Times New Roman" panose="02020603050405020304" pitchFamily="18" charset="0"/>
                <a:cs typeface="Times New Roman" panose="02020603050405020304" pitchFamily="18" charset="0"/>
              </a:rPr>
              <a:t>dB.</a:t>
            </a: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lowest and the highest intensity levels are based on normal sound waves range in intensity between 10</a:t>
            </a:r>
            <a:r>
              <a:rPr lang="en-US" sz="2400" baseline="30000" dirty="0">
                <a:latin typeface="Times New Roman" panose="02020603050405020304" pitchFamily="18" charset="0"/>
                <a:cs typeface="Times New Roman" panose="02020603050405020304" pitchFamily="18" charset="0"/>
              </a:rPr>
              <a:t>-12</a:t>
            </a:r>
            <a:r>
              <a:rPr lang="en-US" sz="2400" dirty="0">
                <a:latin typeface="Times New Roman" panose="02020603050405020304" pitchFamily="18" charset="0"/>
                <a:cs typeface="Times New Roman" panose="02020603050405020304" pitchFamily="18" charset="0"/>
              </a:rPr>
              <a:t> W/m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and 1 W/m</a:t>
            </a:r>
            <a:r>
              <a:rPr lang="en-US" sz="2400" baseline="30000" dirty="0">
                <a:latin typeface="Times New Roman" panose="02020603050405020304" pitchFamily="18" charset="0"/>
                <a:cs typeface="Times New Roman" panose="02020603050405020304" pitchFamily="18" charset="0"/>
              </a:rPr>
              <a:t>2</a:t>
            </a:r>
          </a:p>
        </p:txBody>
      </p:sp>
      <p:sp>
        <p:nvSpPr>
          <p:cNvPr id="4" name="Slide Number Placeholder 3"/>
          <p:cNvSpPr>
            <a:spLocks noGrp="1"/>
          </p:cNvSpPr>
          <p:nvPr>
            <p:ph type="sldNum" sz="quarter" idx="12"/>
          </p:nvPr>
        </p:nvSpPr>
        <p:spPr/>
        <p:txBody>
          <a:bodyPr/>
          <a:lstStyle/>
          <a:p>
            <a:fld id="{40C99F37-6FE3-4951-8502-D2FD83BFB6C8}" type="slidenum">
              <a:rPr lang="en-US" smtClean="0"/>
              <a:t>18</a:t>
            </a:fld>
            <a:endParaRPr lang="en-US"/>
          </a:p>
        </p:txBody>
      </p:sp>
      <mc:AlternateContent xmlns:mc="http://schemas.openxmlformats.org/markup-compatibility/2006" xmlns:a14="http://schemas.microsoft.com/office/drawing/2010/main">
        <mc:Choice Requires="a14">
          <p:sp>
            <p:nvSpPr>
              <p:cNvPr id="5" name="Object 4"/>
              <p:cNvSpPr txBox="1"/>
              <p:nvPr/>
            </p:nvSpPr>
            <p:spPr>
              <a:xfrm>
                <a:off x="3643313" y="3830638"/>
                <a:ext cx="5479422" cy="788987"/>
              </a:xfrm>
              <a:prstGeom prst="rect">
                <a:avLst/>
              </a:prstGeom>
            </p:spPr>
            <p:txBody>
              <a:bodyPr>
                <a:normAutofit/>
              </a:bodyPr>
              <a:lstStyle/>
              <a:p>
                <a14:m>
                  <m:oMath xmlns:m="http://schemas.openxmlformats.org/officeDocument/2006/math">
                    <m:r>
                      <a:rPr lang="en-US" i="1" smtClean="0">
                        <a:solidFill>
                          <a:srgbClr val="000000"/>
                        </a:solidFill>
                        <a:latin typeface="Cambria Math" panose="02040503050406030204" pitchFamily="18" charset="0"/>
                      </a:rPr>
                      <m:t>𝐼</m:t>
                    </m:r>
                    <m:r>
                      <a:rPr lang="en-US" i="1" smtClean="0">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den>
                    </m:f>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𝜌</m:t>
                        </m:r>
                      </m:e>
                      <m:sub>
                        <m:r>
                          <a:rPr lang="en-US" i="1">
                            <a:solidFill>
                              <a:srgbClr val="000000"/>
                            </a:solidFill>
                            <a:latin typeface="Cambria Math" panose="02040503050406030204" pitchFamily="18" charset="0"/>
                          </a:rPr>
                          <m:t>0</m:t>
                        </m:r>
                      </m:sub>
                    </m:sSub>
                    <m:sSubSup>
                      <m:sSubSupPr>
                        <m:ctrlPr>
                          <a:rPr lang="en-US" i="1">
                            <a:solidFill>
                              <a:srgbClr val="000000"/>
                            </a:solidFill>
                            <a:latin typeface="Cambria Math" panose="02040503050406030204" pitchFamily="18" charset="0"/>
                          </a:rPr>
                        </m:ctrlPr>
                      </m:sSubSup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𝜂</m:t>
                            </m:r>
                          </m:e>
                        </m:acc>
                      </m:e>
                      <m:sub>
                        <m:r>
                          <a:rPr lang="en-US" i="1">
                            <a:solidFill>
                              <a:srgbClr val="000000"/>
                            </a:solidFill>
                            <a:latin typeface="Cambria Math" panose="02040503050406030204" pitchFamily="18" charset="0"/>
                          </a:rPr>
                          <m:t>𝑚</m:t>
                        </m:r>
                      </m:sub>
                      <m:sup>
                        <m:r>
                          <a:rPr lang="en-US" i="1">
                            <a:solidFill>
                              <a:srgbClr val="000000"/>
                            </a:solidFill>
                            <a:latin typeface="Cambria Math" panose="02040503050406030204" pitchFamily="18" charset="0"/>
                          </a:rPr>
                          <m:t>2</m:t>
                        </m:r>
                      </m:sup>
                    </m:sSub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den>
                    </m:f>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𝑐</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𝜌</m:t>
                            </m:r>
                          </m:e>
                          <m:sub>
                            <m:r>
                              <a:rPr lang="en-US" i="1">
                                <a:solidFill>
                                  <a:srgbClr val="000000"/>
                                </a:solidFill>
                                <a:latin typeface="Cambria Math" panose="02040503050406030204" pitchFamily="18" charset="0"/>
                              </a:rPr>
                              <m:t>0</m:t>
                            </m:r>
                          </m:sub>
                        </m:sSub>
                      </m:e>
                    </m:d>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2</m:t>
                        </m:r>
                      </m:sup>
                    </m:sSup>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𝜂</m:t>
                        </m:r>
                      </m:e>
                      <m:sub>
                        <m:r>
                          <a:rPr lang="en-US" i="1">
                            <a:solidFill>
                              <a:srgbClr val="000000"/>
                            </a:solidFill>
                            <a:latin typeface="Cambria Math" panose="02040503050406030204" pitchFamily="18" charset="0"/>
                          </a:rPr>
                          <m:t>𝑚</m:t>
                        </m:r>
                      </m:sub>
                      <m:sup>
                        <m:r>
                          <a:rPr lang="en-US" i="1">
                            <a:solidFill>
                              <a:srgbClr val="000000"/>
                            </a:solidFill>
                            <a:latin typeface="Cambria Math" panose="02040503050406030204" pitchFamily="18" charset="0"/>
                          </a:rPr>
                          <m:t>2</m:t>
                        </m:r>
                      </m:sup>
                    </m:sSubSup>
                    <m:r>
                      <a:rPr lang="en-US" b="0" i="1" smtClean="0">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ea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𝜂</m:t>
                            </m:r>
                          </m:e>
                        </m:acc>
                      </m:e>
                      <m:sub>
                        <m:r>
                          <a:rPr lang="en-US" i="1">
                            <a:solidFill>
                              <a:srgbClr val="000000"/>
                            </a:solidFill>
                            <a:latin typeface="Cambria Math" panose="02040503050406030204" pitchFamily="18" charset="0"/>
                          </a:rPr>
                          <m:t>𝑚</m:t>
                        </m:r>
                      </m:sub>
                    </m:sSub>
                  </m:oMath>
                </a14:m>
                <a:r>
                  <a:rPr lang="en-US" dirty="0"/>
                  <a:t>=</a:t>
                </a:r>
                <a:r>
                  <a:rPr lang="en-US" dirty="0">
                    <a:solidFill>
                      <a:srgbClr val="000000"/>
                    </a:solidFill>
                  </a:rPr>
                  <a:t> </a:t>
                </a:r>
                <a14:m>
                  <m:oMath xmlns:m="http://schemas.openxmlformats.org/officeDocument/2006/math">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𝜔</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𝜂</m:t>
                        </m:r>
                      </m:e>
                      <m:sub>
                        <m:r>
                          <a:rPr lang="en-US" i="1">
                            <a:solidFill>
                              <a:srgbClr val="000000"/>
                            </a:solidFill>
                            <a:latin typeface="Cambria Math" panose="02040503050406030204" pitchFamily="18" charset="0"/>
                          </a:rPr>
                          <m:t>𝑚</m:t>
                        </m:r>
                      </m:sub>
                    </m:sSub>
                  </m:oMath>
                </a14:m>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a:xfrm>
                <a:off x="3643313" y="3830638"/>
                <a:ext cx="5479422" cy="788987"/>
              </a:xfrm>
              <a:prstGeom prst="rect">
                <a:avLst/>
              </a:prstGeom>
              <a:blipFill>
                <a:blip r:embed="rId3"/>
                <a:stretch>
                  <a:fillRect/>
                </a:stretch>
              </a:blipFill>
            </p:spPr>
            <p:txBody>
              <a:bodyPr/>
              <a:lstStyle/>
              <a:p>
                <a:r>
                  <a:rPr lang="en-US">
                    <a:noFill/>
                  </a:rPr>
                  <a:t> </a:t>
                </a:r>
              </a:p>
            </p:txBody>
          </p:sp>
        </mc:Fallback>
      </mc:AlternateContent>
      <p:cxnSp>
        <p:nvCxnSpPr>
          <p:cNvPr id="8" name="Straight Connector 7"/>
          <p:cNvCxnSpPr/>
          <p:nvPr/>
        </p:nvCxnSpPr>
        <p:spPr>
          <a:xfrm>
            <a:off x="5637082" y="4303545"/>
            <a:ext cx="4893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926842" y="3248167"/>
            <a:ext cx="2374710" cy="13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926842" y="3289110"/>
            <a:ext cx="1199638" cy="5412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094329" y="3830354"/>
            <a:ext cx="743486" cy="638859"/>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44E7492D-1742-4938-81EB-02130A605299}"/>
              </a:ext>
            </a:extLst>
          </p:cNvPr>
          <p:cNvCxnSpPr/>
          <p:nvPr/>
        </p:nvCxnSpPr>
        <p:spPr>
          <a:xfrm>
            <a:off x="4926842" y="2413591"/>
            <a:ext cx="21544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6556DB0-0C2A-4C26-B273-D493EFC32D97}"/>
              </a:ext>
            </a:extLst>
          </p:cNvPr>
          <p:cNvCxnSpPr/>
          <p:nvPr/>
        </p:nvCxnSpPr>
        <p:spPr>
          <a:xfrm flipV="1">
            <a:off x="6126480" y="1956391"/>
            <a:ext cx="1288681" cy="3296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6EDB876-30C9-4338-882F-AC37AB2960BD}"/>
              </a:ext>
            </a:extLst>
          </p:cNvPr>
          <p:cNvSpPr txBox="1"/>
          <p:nvPr/>
        </p:nvSpPr>
        <p:spPr>
          <a:xfrm>
            <a:off x="7522550" y="1707209"/>
            <a:ext cx="109515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power</a:t>
            </a:r>
          </a:p>
        </p:txBody>
      </p:sp>
      <p:sp>
        <p:nvSpPr>
          <p:cNvPr id="17" name="TextBox 16">
            <a:extLst>
              <a:ext uri="{FF2B5EF4-FFF2-40B4-BE49-F238E27FC236}">
                <a16:creationId xmlns:a16="http://schemas.microsoft.com/office/drawing/2014/main" id="{5712BBEF-B276-445E-8045-82EF413EB9AA}"/>
              </a:ext>
            </a:extLst>
          </p:cNvPr>
          <p:cNvSpPr txBox="1"/>
          <p:nvPr/>
        </p:nvSpPr>
        <p:spPr>
          <a:xfrm>
            <a:off x="8469687" y="3939402"/>
            <a:ext cx="2141605" cy="369332"/>
          </a:xfrm>
          <a:prstGeom prst="rect">
            <a:avLst/>
          </a:prstGeom>
          <a:solidFill>
            <a:srgbClr val="FFFF00"/>
          </a:solid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From slide No. 16</a:t>
            </a:r>
          </a:p>
        </p:txBody>
      </p:sp>
    </p:spTree>
    <p:extLst>
      <p:ext uri="{BB962C8B-B14F-4D97-AF65-F5344CB8AC3E}">
        <p14:creationId xmlns:p14="http://schemas.microsoft.com/office/powerpoint/2010/main" val="1868885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Times New Roman" panose="02020603050405020304" pitchFamily="18" charset="0"/>
                <a:cs typeface="Times New Roman" panose="02020603050405020304" pitchFamily="18" charset="0"/>
              </a:rPr>
              <a:t>Example 3 : sound intensity level</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A point source of sound emits 50,000 joules of sound energy every 20 seconds. At a distance 100 meters from the source, what is the intensity of the sound (in decibels), if no energy is lost in the intervening space?</a:t>
            </a:r>
          </a:p>
        </p:txBody>
      </p:sp>
      <p:sp>
        <p:nvSpPr>
          <p:cNvPr id="4" name="Slide Number Placeholder 3"/>
          <p:cNvSpPr>
            <a:spLocks noGrp="1"/>
          </p:cNvSpPr>
          <p:nvPr>
            <p:ph type="sldNum" sz="quarter" idx="12"/>
          </p:nvPr>
        </p:nvSpPr>
        <p:spPr/>
        <p:txBody>
          <a:bodyPr/>
          <a:lstStyle/>
          <a:p>
            <a:fld id="{40C99F37-6FE3-4951-8502-D2FD83BFB6C8}" type="slidenum">
              <a:rPr lang="en-US" smtClean="0"/>
              <a:t>19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977151160"/>
              </p:ext>
            </p:extLst>
          </p:nvPr>
        </p:nvGraphicFramePr>
        <p:xfrm>
          <a:off x="2847975" y="3173413"/>
          <a:ext cx="4549775" cy="866775"/>
        </p:xfrm>
        <a:graphic>
          <a:graphicData uri="http://schemas.openxmlformats.org/presentationml/2006/ole">
            <mc:AlternateContent xmlns:mc="http://schemas.openxmlformats.org/markup-compatibility/2006">
              <mc:Choice xmlns:v="urn:schemas-microsoft-com:vml" Requires="v">
                <p:oleObj spid="_x0000_s20620" name="Equation" r:id="rId4" imgW="2133360" imgH="406080" progId="Equation.DSMT4">
                  <p:embed/>
                </p:oleObj>
              </mc:Choice>
              <mc:Fallback>
                <p:oleObj name="Equation" r:id="rId4" imgW="2133360" imgH="406080" progId="Equation.DSMT4">
                  <p:embed/>
                  <p:pic>
                    <p:nvPicPr>
                      <p:cNvPr id="0" name=""/>
                      <p:cNvPicPr/>
                      <p:nvPr/>
                    </p:nvPicPr>
                    <p:blipFill>
                      <a:blip r:embed="rId5"/>
                      <a:stretch>
                        <a:fillRect/>
                      </a:stretch>
                    </p:blipFill>
                    <p:spPr>
                      <a:xfrm>
                        <a:off x="2847975" y="3173413"/>
                        <a:ext cx="4549775" cy="8667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80728081"/>
              </p:ext>
            </p:extLst>
          </p:nvPr>
        </p:nvGraphicFramePr>
        <p:xfrm>
          <a:off x="3286125" y="4335463"/>
          <a:ext cx="4033838" cy="866775"/>
        </p:xfrm>
        <a:graphic>
          <a:graphicData uri="http://schemas.openxmlformats.org/presentationml/2006/ole">
            <mc:AlternateContent xmlns:mc="http://schemas.openxmlformats.org/markup-compatibility/2006">
              <mc:Choice xmlns:v="urn:schemas-microsoft-com:vml" Requires="v">
                <p:oleObj spid="_x0000_s20621" name="Equation" r:id="rId6" imgW="1892160" imgH="406080" progId="Equation.DSMT4">
                  <p:embed/>
                </p:oleObj>
              </mc:Choice>
              <mc:Fallback>
                <p:oleObj name="Equation" r:id="rId6" imgW="1892160" imgH="406080" progId="Equation.DSMT4">
                  <p:embed/>
                  <p:pic>
                    <p:nvPicPr>
                      <p:cNvPr id="0" name=""/>
                      <p:cNvPicPr/>
                      <p:nvPr/>
                    </p:nvPicPr>
                    <p:blipFill>
                      <a:blip r:embed="rId7"/>
                      <a:stretch>
                        <a:fillRect/>
                      </a:stretch>
                    </p:blipFill>
                    <p:spPr>
                      <a:xfrm>
                        <a:off x="3286125" y="4335463"/>
                        <a:ext cx="4033838" cy="866775"/>
                      </a:xfrm>
                      <a:prstGeom prst="rect">
                        <a:avLst/>
                      </a:prstGeom>
                    </p:spPr>
                  </p:pic>
                </p:oleObj>
              </mc:Fallback>
            </mc:AlternateContent>
          </a:graphicData>
        </a:graphic>
      </p:graphicFrame>
      <p:sp>
        <p:nvSpPr>
          <p:cNvPr id="7" name="Rectangle 6"/>
          <p:cNvSpPr/>
          <p:nvPr/>
        </p:nvSpPr>
        <p:spPr>
          <a:xfrm>
            <a:off x="2447779" y="3173864"/>
            <a:ext cx="4957144" cy="2194003"/>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974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Sound wave in gases</a:t>
            </a:r>
          </a:p>
        </p:txBody>
      </p:sp>
      <p:sp>
        <p:nvSpPr>
          <p:cNvPr id="3" name="Content Placeholder 2"/>
          <p:cNvSpPr>
            <a:spLocks noGrp="1"/>
          </p:cNvSpPr>
          <p:nvPr>
            <p:ph idx="1"/>
          </p:nvPr>
        </p:nvSpPr>
        <p:spPr>
          <a:xfrm>
            <a:off x="499700" y="1737360"/>
            <a:ext cx="11253559"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deriving the wave equation for the longitudinal wave,                        , let consider a </a:t>
            </a:r>
            <a:r>
              <a:rPr lang="en-US" sz="2400" b="1" dirty="0">
                <a:solidFill>
                  <a:srgbClr val="FF0000"/>
                </a:solidFill>
                <a:latin typeface="Times New Roman" panose="02020603050405020304" pitchFamily="18" charset="0"/>
                <a:cs typeface="Times New Roman" panose="02020603050405020304" pitchFamily="18" charset="0"/>
              </a:rPr>
              <a:t>fixed mass of gas in a  volume</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Under the influence of the longitudinal or sound wave</a:t>
            </a:r>
          </a:p>
        </p:txBody>
      </p:sp>
      <p:sp>
        <p:nvSpPr>
          <p:cNvPr id="4" name="Slide Number Placeholder 3"/>
          <p:cNvSpPr>
            <a:spLocks noGrp="1"/>
          </p:cNvSpPr>
          <p:nvPr>
            <p:ph type="sldNum" sz="quarter" idx="12"/>
          </p:nvPr>
        </p:nvSpPr>
        <p:spPr/>
        <p:txBody>
          <a:bodyPr/>
          <a:lstStyle/>
          <a:p>
            <a:fld id="{40C99F37-6FE3-4951-8502-D2FD83BFB6C8}" type="slidenum">
              <a:rPr lang="en-US" smtClean="0"/>
              <a:t>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317685807"/>
              </p:ext>
            </p:extLst>
          </p:nvPr>
        </p:nvGraphicFramePr>
        <p:xfrm>
          <a:off x="3005042" y="2994977"/>
          <a:ext cx="4940300" cy="1508125"/>
        </p:xfrm>
        <a:graphic>
          <a:graphicData uri="http://schemas.openxmlformats.org/presentationml/2006/ole">
            <mc:AlternateContent xmlns:mc="http://schemas.openxmlformats.org/markup-compatibility/2006">
              <mc:Choice xmlns:v="urn:schemas-microsoft-com:vml" Requires="v">
                <p:oleObj spid="_x0000_s1309" name="Equation" r:id="rId4" imgW="2247840" imgH="685800" progId="Equation.DSMT4">
                  <p:embed/>
                </p:oleObj>
              </mc:Choice>
              <mc:Fallback>
                <p:oleObj name="Equation" r:id="rId4" imgW="2247840" imgH="685800" progId="Equation.DSMT4">
                  <p:embed/>
                  <p:pic>
                    <p:nvPicPr>
                      <p:cNvPr id="0" name=""/>
                      <p:cNvPicPr/>
                      <p:nvPr/>
                    </p:nvPicPr>
                    <p:blipFill>
                      <a:blip r:embed="rId5"/>
                      <a:stretch>
                        <a:fillRect/>
                      </a:stretch>
                    </p:blipFill>
                    <p:spPr>
                      <a:xfrm>
                        <a:off x="3005042" y="2994977"/>
                        <a:ext cx="4940300" cy="1508125"/>
                      </a:xfrm>
                      <a:prstGeom prst="rect">
                        <a:avLst/>
                      </a:prstGeom>
                    </p:spPr>
                  </p:pic>
                </p:oleObj>
              </mc:Fallback>
            </mc:AlternateContent>
          </a:graphicData>
        </a:graphic>
      </p:graphicFrame>
      <p:sp>
        <p:nvSpPr>
          <p:cNvPr id="8" name="Rectangle 7"/>
          <p:cNvSpPr/>
          <p:nvPr/>
        </p:nvSpPr>
        <p:spPr>
          <a:xfrm>
            <a:off x="4762878" y="3030942"/>
            <a:ext cx="643943" cy="16871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5084850" y="4708984"/>
            <a:ext cx="15182" cy="50299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83147" y="5211975"/>
            <a:ext cx="383374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Equilibrium state parameters</a:t>
            </a:r>
          </a:p>
        </p:txBody>
      </p:sp>
      <p:sp>
        <p:nvSpPr>
          <p:cNvPr id="12" name="TextBox 11"/>
          <p:cNvSpPr txBox="1"/>
          <p:nvPr/>
        </p:nvSpPr>
        <p:spPr>
          <a:xfrm>
            <a:off x="8640936" y="3518207"/>
            <a:ext cx="383374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Disturbed state parameters</a:t>
            </a:r>
          </a:p>
        </p:txBody>
      </p:sp>
      <p:sp>
        <p:nvSpPr>
          <p:cNvPr id="13" name="Rectangle 12"/>
          <p:cNvSpPr/>
          <p:nvPr/>
        </p:nvSpPr>
        <p:spPr>
          <a:xfrm>
            <a:off x="6768547" y="2991522"/>
            <a:ext cx="1176795" cy="16871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7945342" y="3829445"/>
            <a:ext cx="69559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 name="Object 4"/>
          <p:cNvGraphicFramePr>
            <a:graphicFrameLocks noChangeAspect="1"/>
          </p:cNvGraphicFramePr>
          <p:nvPr>
            <p:extLst>
              <p:ext uri="{D42A27DB-BD31-4B8C-83A1-F6EECF244321}">
                <p14:modId xmlns:p14="http://schemas.microsoft.com/office/powerpoint/2010/main" val="1772941347"/>
              </p:ext>
            </p:extLst>
          </p:nvPr>
        </p:nvGraphicFramePr>
        <p:xfrm>
          <a:off x="7452709" y="1540765"/>
          <a:ext cx="1700024" cy="838040"/>
        </p:xfrm>
        <a:graphic>
          <a:graphicData uri="http://schemas.openxmlformats.org/presentationml/2006/ole">
            <mc:AlternateContent xmlns:mc="http://schemas.openxmlformats.org/markup-compatibility/2006">
              <mc:Choice xmlns:v="urn:schemas-microsoft-com:vml" Requires="v">
                <p:oleObj spid="_x0000_s1310" name="Equation" r:id="rId6" imgW="901440" imgH="444240" progId="Equation.DSMT4">
                  <p:embed/>
                </p:oleObj>
              </mc:Choice>
              <mc:Fallback>
                <p:oleObj name="Equation" r:id="rId6" imgW="901440" imgH="444240" progId="Equation.DSMT4">
                  <p:embed/>
                  <p:pic>
                    <p:nvPicPr>
                      <p:cNvPr id="0" name=""/>
                      <p:cNvPicPr/>
                      <p:nvPr/>
                    </p:nvPicPr>
                    <p:blipFill>
                      <a:blip r:embed="rId7"/>
                      <a:stretch>
                        <a:fillRect/>
                      </a:stretch>
                    </p:blipFill>
                    <p:spPr>
                      <a:xfrm>
                        <a:off x="7452709" y="1540765"/>
                        <a:ext cx="1700024" cy="83804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141539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Example 4 : displacement amplitude</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Barely audible sound in air has an intensity of 10</a:t>
            </a:r>
            <a:r>
              <a:rPr lang="en-US" sz="2400" baseline="30000" dirty="0">
                <a:latin typeface="Times New Roman" panose="02020603050405020304" pitchFamily="18" charset="0"/>
                <a:cs typeface="Times New Roman" panose="02020603050405020304" pitchFamily="18" charset="0"/>
              </a:rPr>
              <a:t>-12</a:t>
            </a:r>
            <a:r>
              <a:rPr lang="en-US" sz="2400" dirty="0">
                <a:latin typeface="Times New Roman" panose="02020603050405020304" pitchFamily="18" charset="0"/>
                <a:cs typeface="Times New Roman" panose="02020603050405020304" pitchFamily="18" charset="0"/>
              </a:rPr>
              <a:t> w/m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Determine the displacement amplitude of an air molecule for sound at this level at 500 Hz in an ambient temperature of 25</a:t>
            </a:r>
            <a:r>
              <a:rPr lang="en-US" sz="2400" baseline="30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C.</a:t>
            </a:r>
          </a:p>
        </p:txBody>
      </p:sp>
      <p:sp>
        <p:nvSpPr>
          <p:cNvPr id="4" name="Slide Number Placeholder 3"/>
          <p:cNvSpPr>
            <a:spLocks noGrp="1"/>
          </p:cNvSpPr>
          <p:nvPr>
            <p:ph type="sldNum" sz="quarter" idx="12"/>
          </p:nvPr>
        </p:nvSpPr>
        <p:spPr/>
        <p:txBody>
          <a:bodyPr/>
          <a:lstStyle/>
          <a:p>
            <a:fld id="{40C99F37-6FE3-4951-8502-D2FD83BFB6C8}" type="slidenum">
              <a:rPr lang="en-US" smtClean="0"/>
              <a:t>20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808297281"/>
              </p:ext>
            </p:extLst>
          </p:nvPr>
        </p:nvGraphicFramePr>
        <p:xfrm>
          <a:off x="4466918" y="3205368"/>
          <a:ext cx="2497138" cy="2347912"/>
        </p:xfrm>
        <a:graphic>
          <a:graphicData uri="http://schemas.openxmlformats.org/presentationml/2006/ole">
            <mc:AlternateContent xmlns:mc="http://schemas.openxmlformats.org/markup-compatibility/2006">
              <mc:Choice xmlns:v="urn:schemas-microsoft-com:vml" Requires="v">
                <p:oleObj spid="_x0000_s21572" name="Equation" r:id="rId4" imgW="1244520" imgH="1168200" progId="Equation.DSMT4">
                  <p:embed/>
                </p:oleObj>
              </mc:Choice>
              <mc:Fallback>
                <p:oleObj name="Equation" r:id="rId4" imgW="1244520" imgH="1168200" progId="Equation.DSMT4">
                  <p:embed/>
                  <p:pic>
                    <p:nvPicPr>
                      <p:cNvPr id="0" name=""/>
                      <p:cNvPicPr/>
                      <p:nvPr/>
                    </p:nvPicPr>
                    <p:blipFill>
                      <a:blip r:embed="rId5"/>
                      <a:stretch>
                        <a:fillRect/>
                      </a:stretch>
                    </p:blipFill>
                    <p:spPr>
                      <a:xfrm>
                        <a:off x="4466918" y="3205368"/>
                        <a:ext cx="2497138" cy="2347912"/>
                      </a:xfrm>
                      <a:prstGeom prst="rect">
                        <a:avLst/>
                      </a:prstGeom>
                    </p:spPr>
                  </p:pic>
                </p:oleObj>
              </mc:Fallback>
            </mc:AlternateContent>
          </a:graphicData>
        </a:graphic>
      </p:graphicFrame>
      <p:sp>
        <p:nvSpPr>
          <p:cNvPr id="6" name="Rectangle 5"/>
          <p:cNvSpPr/>
          <p:nvPr/>
        </p:nvSpPr>
        <p:spPr>
          <a:xfrm>
            <a:off x="4466918" y="3060110"/>
            <a:ext cx="2634018" cy="2638428"/>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37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Specific Acoustic Impedance</a:t>
            </a:r>
          </a:p>
        </p:txBody>
      </p:sp>
      <p:sp>
        <p:nvSpPr>
          <p:cNvPr id="3" name="Content Placeholder 2"/>
          <p:cNvSpPr>
            <a:spLocks noGrp="1"/>
          </p:cNvSpPr>
          <p:nvPr>
            <p:ph idx="1"/>
          </p:nvPr>
        </p:nvSpPr>
        <p:spPr>
          <a:xfrm>
            <a:off x="1097280" y="1845733"/>
            <a:ext cx="10429312" cy="4387641"/>
          </a:xfrm>
        </p:spPr>
        <p:txBody>
          <a:bodyPr>
            <a:normAutofit/>
          </a:bodyPr>
          <a:lstStyle/>
          <a:p>
            <a:r>
              <a:rPr lang="en-US" sz="2400" b="1" dirty="0">
                <a:solidFill>
                  <a:srgbClr val="FF0000"/>
                </a:solidFill>
                <a:latin typeface="Times New Roman" panose="02020603050405020304" pitchFamily="18" charset="0"/>
                <a:cs typeface="Times New Roman" panose="02020603050405020304" pitchFamily="18" charset="0"/>
              </a:rPr>
              <a:t>Specific Acoustic Impedance </a:t>
            </a:r>
            <a:r>
              <a:rPr lang="en-US" sz="2400" dirty="0">
                <a:latin typeface="Times New Roman" panose="02020603050405020304" pitchFamily="18" charset="0"/>
                <a:cs typeface="Times New Roman" panose="02020603050405020304" pitchFamily="18" charset="0"/>
              </a:rPr>
              <a:t>= excess pressure/particle velocity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a wave in a positive x-direction:</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a wave in a negative x-direction :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unit is given as kg 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s</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Specific acoustic impedances of air, water and steel in the unit are  400, 1.45 x 10</a:t>
            </a:r>
            <a:r>
              <a:rPr lang="en-US" sz="2400" baseline="30000" dirty="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and 3.9 x 10</a:t>
            </a:r>
            <a:r>
              <a:rPr lang="en-US" sz="2400" baseline="30000" dirty="0">
                <a:latin typeface="Times New Roman" panose="02020603050405020304" pitchFamily="18" charset="0"/>
                <a:cs typeface="Times New Roman" panose="02020603050405020304" pitchFamily="18" charset="0"/>
              </a:rPr>
              <a:t>7</a:t>
            </a:r>
            <a:r>
              <a:rPr lang="en-US" sz="2400" dirty="0">
                <a:latin typeface="Times New Roman" panose="02020603050405020304" pitchFamily="18" charset="0"/>
                <a:cs typeface="Times New Roman" panose="02020603050405020304" pitchFamily="18" charset="0"/>
              </a:rPr>
              <a:t> kg 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s</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respectively. </a:t>
            </a:r>
          </a:p>
          <a:p>
            <a:endParaRPr lang="en-US" sz="2400" dirty="0"/>
          </a:p>
        </p:txBody>
      </p:sp>
      <p:sp>
        <p:nvSpPr>
          <p:cNvPr id="4" name="Slide Number Placeholder 3"/>
          <p:cNvSpPr>
            <a:spLocks noGrp="1"/>
          </p:cNvSpPr>
          <p:nvPr>
            <p:ph type="sldNum" sz="quarter" idx="12"/>
          </p:nvPr>
        </p:nvSpPr>
        <p:spPr/>
        <p:txBody>
          <a:bodyPr/>
          <a:lstStyle/>
          <a:p>
            <a:fld id="{40C99F37-6FE3-4951-8502-D2FD83BFB6C8}" type="slidenum">
              <a:rPr lang="en-US" smtClean="0"/>
              <a:t>21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08552897"/>
              </p:ext>
            </p:extLst>
          </p:nvPr>
        </p:nvGraphicFramePr>
        <p:xfrm>
          <a:off x="2423935" y="2754884"/>
          <a:ext cx="6864350" cy="1501775"/>
        </p:xfrm>
        <a:graphic>
          <a:graphicData uri="http://schemas.openxmlformats.org/presentationml/2006/ole">
            <mc:AlternateContent xmlns:mc="http://schemas.openxmlformats.org/markup-compatibility/2006">
              <mc:Choice xmlns:v="urn:schemas-microsoft-com:vml" Requires="v">
                <p:oleObj spid="_x0000_s9688" name="Equation" r:id="rId4" imgW="3365280" imgH="736560" progId="Equation.DSMT4">
                  <p:embed/>
                </p:oleObj>
              </mc:Choice>
              <mc:Fallback>
                <p:oleObj name="Equation" r:id="rId4" imgW="3365280" imgH="736560" progId="Equation.DSMT4">
                  <p:embed/>
                  <p:pic>
                    <p:nvPicPr>
                      <p:cNvPr id="0" name=""/>
                      <p:cNvPicPr/>
                      <p:nvPr/>
                    </p:nvPicPr>
                    <p:blipFill>
                      <a:blip r:embed="rId5"/>
                      <a:stretch>
                        <a:fillRect/>
                      </a:stretch>
                    </p:blipFill>
                    <p:spPr>
                      <a:xfrm>
                        <a:off x="2423935" y="2754884"/>
                        <a:ext cx="6864350" cy="15017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70162986"/>
              </p:ext>
            </p:extLst>
          </p:nvPr>
        </p:nvGraphicFramePr>
        <p:xfrm>
          <a:off x="9668033" y="1737360"/>
          <a:ext cx="763853" cy="541349"/>
        </p:xfrm>
        <a:graphic>
          <a:graphicData uri="http://schemas.openxmlformats.org/presentationml/2006/ole">
            <mc:AlternateContent xmlns:mc="http://schemas.openxmlformats.org/markup-compatibility/2006">
              <mc:Choice xmlns:v="urn:schemas-microsoft-com:vml" Requires="v">
                <p:oleObj spid="_x0000_s9689" name="Equation" r:id="rId6" imgW="304560" imgH="215640" progId="Equation.DSMT4">
                  <p:embed/>
                </p:oleObj>
              </mc:Choice>
              <mc:Fallback>
                <p:oleObj name="Equation" r:id="rId6" imgW="304560" imgH="215640" progId="Equation.DSMT4">
                  <p:embed/>
                  <p:pic>
                    <p:nvPicPr>
                      <p:cNvPr id="0" name=""/>
                      <p:cNvPicPr/>
                      <p:nvPr/>
                    </p:nvPicPr>
                    <p:blipFill>
                      <a:blip r:embed="rId7"/>
                      <a:stretch>
                        <a:fillRect/>
                      </a:stretch>
                    </p:blipFill>
                    <p:spPr>
                      <a:xfrm>
                        <a:off x="9668033" y="1737360"/>
                        <a:ext cx="763853" cy="54134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39340803"/>
              </p:ext>
            </p:extLst>
          </p:nvPr>
        </p:nvGraphicFramePr>
        <p:xfrm>
          <a:off x="5856110" y="4365033"/>
          <a:ext cx="890587" cy="573088"/>
        </p:xfrm>
        <a:graphic>
          <a:graphicData uri="http://schemas.openxmlformats.org/presentationml/2006/ole">
            <mc:AlternateContent xmlns:mc="http://schemas.openxmlformats.org/markup-compatibility/2006">
              <mc:Choice xmlns:v="urn:schemas-microsoft-com:vml" Requires="v">
                <p:oleObj spid="_x0000_s9690" name="Equation" r:id="rId8" imgW="355320" imgH="228600" progId="Equation.DSMT4">
                  <p:embed/>
                </p:oleObj>
              </mc:Choice>
              <mc:Fallback>
                <p:oleObj name="Equation" r:id="rId8" imgW="355320" imgH="228600" progId="Equation.DSMT4">
                  <p:embed/>
                  <p:pic>
                    <p:nvPicPr>
                      <p:cNvPr id="0" name=""/>
                      <p:cNvPicPr/>
                      <p:nvPr/>
                    </p:nvPicPr>
                    <p:blipFill>
                      <a:blip r:embed="rId9"/>
                      <a:stretch>
                        <a:fillRect/>
                      </a:stretch>
                    </p:blipFill>
                    <p:spPr>
                      <a:xfrm>
                        <a:off x="5856110" y="4365033"/>
                        <a:ext cx="890587" cy="573088"/>
                      </a:xfrm>
                      <a:prstGeom prst="rect">
                        <a:avLst/>
                      </a:prstGeom>
                    </p:spPr>
                  </p:pic>
                </p:oleObj>
              </mc:Fallback>
            </mc:AlternateContent>
          </a:graphicData>
        </a:graphic>
      </p:graphicFrame>
      <p:sp>
        <p:nvSpPr>
          <p:cNvPr id="8" name="Rectangle 7"/>
          <p:cNvSpPr/>
          <p:nvPr/>
        </p:nvSpPr>
        <p:spPr>
          <a:xfrm>
            <a:off x="5635161" y="3480179"/>
            <a:ext cx="601866" cy="6584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901821" y="4326860"/>
            <a:ext cx="844876" cy="6584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4062772-80D4-46B3-866B-D251B884C02B}"/>
              </a:ext>
            </a:extLst>
          </p:cNvPr>
          <p:cNvSpPr txBox="1"/>
          <p:nvPr/>
        </p:nvSpPr>
        <p:spPr>
          <a:xfrm>
            <a:off x="9668033" y="3003451"/>
            <a:ext cx="2141605" cy="646331"/>
          </a:xfrm>
          <a:prstGeom prst="rect">
            <a:avLst/>
          </a:prstGeom>
          <a:solidFill>
            <a:srgbClr val="FFFF00"/>
          </a:solid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Referring  to slide No. 14</a:t>
            </a:r>
          </a:p>
        </p:txBody>
      </p:sp>
    </p:spTree>
    <p:extLst>
      <p:ext uri="{BB962C8B-B14F-4D97-AF65-F5344CB8AC3E}">
        <p14:creationId xmlns:p14="http://schemas.microsoft.com/office/powerpoint/2010/main" val="785217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importance of the specific acoustic impedance</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determination of acoustic transmission and reflection at the boundary of two materials having different specific acoustic impedances</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a sound wave meets a boundary between two media of different specific acoustic impedances, two boundary conditions must be met.</a:t>
            </a:r>
          </a:p>
          <a:p>
            <a:pPr marL="0" indent="0">
              <a:buNone/>
            </a:pPr>
            <a:r>
              <a:rPr lang="en-US" sz="2400" dirty="0">
                <a:latin typeface="Times New Roman" panose="02020603050405020304" pitchFamily="18" charset="0"/>
                <a:cs typeface="Times New Roman" panose="02020603050405020304" pitchFamily="18" charset="0"/>
              </a:rPr>
              <a:t>	(1) the continuity of particle velocity </a:t>
            </a:r>
          </a:p>
          <a:p>
            <a:pPr marL="0" indent="0">
              <a:buNone/>
            </a:pPr>
            <a:r>
              <a:rPr lang="en-US" sz="2400" dirty="0">
                <a:latin typeface="Times New Roman" panose="02020603050405020304" pitchFamily="18" charset="0"/>
                <a:cs typeface="Times New Roman" panose="02020603050405020304" pitchFamily="18" charset="0"/>
              </a:rPr>
              <a:t>	(2) the continuity of  the acoustic excess pressure </a:t>
            </a:r>
            <a:r>
              <a:rPr lang="en-US" sz="2400" i="1" dirty="0">
                <a:latin typeface="Times New Roman" panose="02020603050405020304" pitchFamily="18" charset="0"/>
                <a:cs typeface="Times New Roman" panose="02020603050405020304" pitchFamily="18" charset="0"/>
              </a:rPr>
              <a:t>p</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Physically, this ensures that the two media are in complete contact everywhere across the boundary.</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22</a:t>
            </a:fld>
            <a:endParaRPr lang="en-US"/>
          </a:p>
        </p:txBody>
      </p:sp>
    </p:spTree>
    <p:extLst>
      <p:ext uri="{BB962C8B-B14F-4D97-AF65-F5344CB8AC3E}">
        <p14:creationId xmlns:p14="http://schemas.microsoft.com/office/powerpoint/2010/main" val="1915988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730" y="0"/>
            <a:ext cx="10532343" cy="1450757"/>
          </a:xfrm>
        </p:spPr>
        <p:txBody>
          <a:bodyPr/>
          <a:lstStyle/>
          <a:p>
            <a:r>
              <a:rPr lang="en-US" b="1" dirty="0">
                <a:latin typeface="Times New Roman" panose="02020603050405020304" pitchFamily="18" charset="0"/>
                <a:cs typeface="Times New Roman" panose="02020603050405020304" pitchFamily="18" charset="0"/>
              </a:rPr>
              <a:t>Reflection and transmission coefficients</a:t>
            </a:r>
          </a:p>
        </p:txBody>
      </p:sp>
      <p:sp>
        <p:nvSpPr>
          <p:cNvPr id="3" name="Content Placeholder 2"/>
          <p:cNvSpPr>
            <a:spLocks noGrp="1"/>
          </p:cNvSpPr>
          <p:nvPr>
            <p:ph idx="1"/>
          </p:nvPr>
        </p:nvSpPr>
        <p:spPr>
          <a:xfrm>
            <a:off x="3554567" y="1845734"/>
            <a:ext cx="8397027"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According to the boundary conditions</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Because                  (</a:t>
            </a:r>
            <a:r>
              <a:rPr lang="en-US" sz="2400" b="1" dirty="0">
                <a:solidFill>
                  <a:srgbClr val="FF0000"/>
                </a:solidFill>
                <a:latin typeface="Times New Roman" panose="02020603050405020304" pitchFamily="18" charset="0"/>
                <a:cs typeface="Times New Roman" panose="02020603050405020304" pitchFamily="18" charset="0"/>
              </a:rPr>
              <a:t>from slide #21</a:t>
            </a:r>
            <a:r>
              <a:rPr lang="en-US" sz="2400" dirty="0">
                <a:latin typeface="Times New Roman" panose="02020603050405020304" pitchFamily="18" charset="0"/>
                <a:cs typeface="Times New Roman" panose="02020603050405020304" pitchFamily="18" charset="0"/>
              </a:rPr>
              <a:t>) and substituting corresponding excess pressures into above equations and determine both coefficients.</a:t>
            </a:r>
          </a:p>
        </p:txBody>
      </p:sp>
      <p:sp>
        <p:nvSpPr>
          <p:cNvPr id="4" name="Slide Number Placeholder 3"/>
          <p:cNvSpPr>
            <a:spLocks noGrp="1"/>
          </p:cNvSpPr>
          <p:nvPr>
            <p:ph type="sldNum" sz="quarter" idx="12"/>
          </p:nvPr>
        </p:nvSpPr>
        <p:spPr/>
        <p:txBody>
          <a:bodyPr/>
          <a:lstStyle/>
          <a:p>
            <a:fld id="{40C99F37-6FE3-4951-8502-D2FD83BFB6C8}" type="slidenum">
              <a:rPr lang="en-US" smtClean="0"/>
              <a:t>23</a:t>
            </a:fld>
            <a:endParaRPr lang="en-US"/>
          </a:p>
        </p:txBody>
      </p:sp>
      <p:pic>
        <p:nvPicPr>
          <p:cNvPr id="5" name="Picture 4"/>
          <p:cNvPicPr>
            <a:picLocks noChangeAspect="1"/>
          </p:cNvPicPr>
          <p:nvPr/>
        </p:nvPicPr>
        <p:blipFill>
          <a:blip r:embed="rId4"/>
          <a:stretch>
            <a:fillRect/>
          </a:stretch>
        </p:blipFill>
        <p:spPr>
          <a:xfrm>
            <a:off x="195758" y="1450757"/>
            <a:ext cx="3178258" cy="3025375"/>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83683407"/>
              </p:ext>
            </p:extLst>
          </p:nvPr>
        </p:nvGraphicFramePr>
        <p:xfrm>
          <a:off x="5545875" y="2336643"/>
          <a:ext cx="1561788" cy="921711"/>
        </p:xfrm>
        <a:graphic>
          <a:graphicData uri="http://schemas.openxmlformats.org/presentationml/2006/ole">
            <mc:AlternateContent xmlns:mc="http://schemas.openxmlformats.org/markup-compatibility/2006">
              <mc:Choice xmlns:v="urn:schemas-microsoft-com:vml" Requires="v">
                <p:oleObj spid="_x0000_s14910" name="Equation" r:id="rId5" imgW="774360" imgH="457200" progId="Equation.DSMT4">
                  <p:embed/>
                </p:oleObj>
              </mc:Choice>
              <mc:Fallback>
                <p:oleObj name="Equation" r:id="rId5" imgW="774360" imgH="457200" progId="Equation.DSMT4">
                  <p:embed/>
                  <p:pic>
                    <p:nvPicPr>
                      <p:cNvPr id="0" name=""/>
                      <p:cNvPicPr/>
                      <p:nvPr/>
                    </p:nvPicPr>
                    <p:blipFill>
                      <a:blip r:embed="rId6"/>
                      <a:stretch>
                        <a:fillRect/>
                      </a:stretch>
                    </p:blipFill>
                    <p:spPr>
                      <a:xfrm>
                        <a:off x="5545875" y="2336643"/>
                        <a:ext cx="1561788" cy="921711"/>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15595198"/>
              </p:ext>
            </p:extLst>
          </p:nvPr>
        </p:nvGraphicFramePr>
        <p:xfrm>
          <a:off x="4834743" y="3399813"/>
          <a:ext cx="1100137" cy="409575"/>
        </p:xfrm>
        <a:graphic>
          <a:graphicData uri="http://schemas.openxmlformats.org/presentationml/2006/ole">
            <mc:AlternateContent xmlns:mc="http://schemas.openxmlformats.org/markup-compatibility/2006">
              <mc:Choice xmlns:v="urn:schemas-microsoft-com:vml" Requires="v">
                <p:oleObj spid="_x0000_s14911" name="Equation" r:id="rId7" imgW="545760" imgH="203040" progId="Equation.DSMT4">
                  <p:embed/>
                </p:oleObj>
              </mc:Choice>
              <mc:Fallback>
                <p:oleObj name="Equation" r:id="rId7" imgW="545760" imgH="203040" progId="Equation.DSMT4">
                  <p:embed/>
                  <p:pic>
                    <p:nvPicPr>
                      <p:cNvPr id="0" name=""/>
                      <p:cNvPicPr/>
                      <p:nvPr/>
                    </p:nvPicPr>
                    <p:blipFill>
                      <a:blip r:embed="rId8"/>
                      <a:stretch>
                        <a:fillRect/>
                      </a:stretch>
                    </p:blipFill>
                    <p:spPr>
                      <a:xfrm>
                        <a:off x="4834743" y="3399813"/>
                        <a:ext cx="1100137" cy="4095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57715777"/>
              </p:ext>
            </p:extLst>
          </p:nvPr>
        </p:nvGraphicFramePr>
        <p:xfrm>
          <a:off x="2855063" y="4550310"/>
          <a:ext cx="2213663" cy="1614129"/>
        </p:xfrm>
        <a:graphic>
          <a:graphicData uri="http://schemas.openxmlformats.org/presentationml/2006/ole">
            <mc:AlternateContent xmlns:mc="http://schemas.openxmlformats.org/markup-compatibility/2006">
              <mc:Choice xmlns:v="urn:schemas-microsoft-com:vml" Requires="v">
                <p:oleObj spid="_x0000_s14912" name="Equation" r:id="rId9" imgW="1218960" imgH="888840" progId="Equation.DSMT4">
                  <p:embed/>
                </p:oleObj>
              </mc:Choice>
              <mc:Fallback>
                <p:oleObj name="Equation" r:id="rId9" imgW="1218960" imgH="888840" progId="Equation.DSMT4">
                  <p:embed/>
                  <p:pic>
                    <p:nvPicPr>
                      <p:cNvPr id="0" name=""/>
                      <p:cNvPicPr/>
                      <p:nvPr/>
                    </p:nvPicPr>
                    <p:blipFill>
                      <a:blip r:embed="rId10"/>
                      <a:stretch>
                        <a:fillRect/>
                      </a:stretch>
                    </p:blipFill>
                    <p:spPr>
                      <a:xfrm>
                        <a:off x="2855063" y="4550310"/>
                        <a:ext cx="2213663" cy="1614129"/>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72316292"/>
              </p:ext>
            </p:extLst>
          </p:nvPr>
        </p:nvGraphicFramePr>
        <p:xfrm>
          <a:off x="8253805" y="4475774"/>
          <a:ext cx="2420937" cy="1614487"/>
        </p:xfrm>
        <a:graphic>
          <a:graphicData uri="http://schemas.openxmlformats.org/presentationml/2006/ole">
            <mc:AlternateContent xmlns:mc="http://schemas.openxmlformats.org/markup-compatibility/2006">
              <mc:Choice xmlns:v="urn:schemas-microsoft-com:vml" Requires="v">
                <p:oleObj spid="_x0000_s14913" name="Equation" r:id="rId11" imgW="1333440" imgH="888840" progId="Equation.DSMT4">
                  <p:embed/>
                </p:oleObj>
              </mc:Choice>
              <mc:Fallback>
                <p:oleObj name="Equation" r:id="rId11" imgW="1333440" imgH="888840" progId="Equation.DSMT4">
                  <p:embed/>
                  <p:pic>
                    <p:nvPicPr>
                      <p:cNvPr id="0" name=""/>
                      <p:cNvPicPr/>
                      <p:nvPr/>
                    </p:nvPicPr>
                    <p:blipFill>
                      <a:blip r:embed="rId12"/>
                      <a:stretch>
                        <a:fillRect/>
                      </a:stretch>
                    </p:blipFill>
                    <p:spPr>
                      <a:xfrm>
                        <a:off x="8253805" y="4475774"/>
                        <a:ext cx="2420937" cy="1614487"/>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EE4B63F2-C305-47AA-A027-567621B0EA54}"/>
              </a:ext>
            </a:extLst>
          </p:cNvPr>
          <p:cNvSpPr txBox="1"/>
          <p:nvPr/>
        </p:nvSpPr>
        <p:spPr>
          <a:xfrm>
            <a:off x="686539" y="4726560"/>
            <a:ext cx="2213662"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Reflection and transmission coefficients of particle velocity </a:t>
            </a:r>
          </a:p>
        </p:txBody>
      </p:sp>
      <p:sp>
        <p:nvSpPr>
          <p:cNvPr id="11" name="TextBox 10">
            <a:extLst>
              <a:ext uri="{FF2B5EF4-FFF2-40B4-BE49-F238E27FC236}">
                <a16:creationId xmlns:a16="http://schemas.microsoft.com/office/drawing/2014/main" id="{73334AE5-11E2-4B42-A071-41660AA8A76E}"/>
              </a:ext>
            </a:extLst>
          </p:cNvPr>
          <p:cNvSpPr txBox="1"/>
          <p:nvPr/>
        </p:nvSpPr>
        <p:spPr>
          <a:xfrm>
            <a:off x="6130419" y="4662788"/>
            <a:ext cx="2213662"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Reflection and transmission coefficients of pressure</a:t>
            </a:r>
          </a:p>
        </p:txBody>
      </p:sp>
      <p:sp>
        <p:nvSpPr>
          <p:cNvPr id="12" name="Rectangle 11">
            <a:extLst>
              <a:ext uri="{FF2B5EF4-FFF2-40B4-BE49-F238E27FC236}">
                <a16:creationId xmlns:a16="http://schemas.microsoft.com/office/drawing/2014/main" id="{7AF94460-9CA4-4819-A21E-7EA4B65E8F5A}"/>
              </a:ext>
            </a:extLst>
          </p:cNvPr>
          <p:cNvSpPr/>
          <p:nvPr/>
        </p:nvSpPr>
        <p:spPr>
          <a:xfrm>
            <a:off x="517730" y="4500493"/>
            <a:ext cx="5028145" cy="17137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905DDB-F1EC-4761-B5DA-039D25C10462}"/>
              </a:ext>
            </a:extLst>
          </p:cNvPr>
          <p:cNvSpPr/>
          <p:nvPr/>
        </p:nvSpPr>
        <p:spPr>
          <a:xfrm>
            <a:off x="6021928" y="4458098"/>
            <a:ext cx="5028145" cy="17137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689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03723"/>
            <a:ext cx="10058400" cy="740339"/>
          </a:xfrm>
        </p:spPr>
        <p:txBody>
          <a:bodyPr/>
          <a:lstStyle/>
          <a:p>
            <a:r>
              <a:rPr lang="en-US" b="1" dirty="0">
                <a:latin typeface="Times New Roman" panose="02020603050405020304" pitchFamily="18" charset="0"/>
                <a:cs typeface="Times New Roman" panose="02020603050405020304" pitchFamily="18" charset="0"/>
              </a:rPr>
              <a:t>Example 5 : boundary conditions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0C99F37-6FE3-4951-8502-D2FD83BFB6C8}" type="slidenum">
              <a:rPr lang="en-US" smtClean="0"/>
              <a:t>24</a:t>
            </a:fld>
            <a:endParaRPr lang="en-US"/>
          </a:p>
        </p:txBody>
      </p:sp>
      <p:pic>
        <p:nvPicPr>
          <p:cNvPr id="6" name="Picture 5"/>
          <p:cNvPicPr>
            <a:picLocks noChangeAspect="1"/>
          </p:cNvPicPr>
          <p:nvPr/>
        </p:nvPicPr>
        <p:blipFill>
          <a:blip r:embed="rId2"/>
          <a:stretch>
            <a:fillRect/>
          </a:stretch>
        </p:blipFill>
        <p:spPr>
          <a:xfrm>
            <a:off x="1097280" y="944004"/>
            <a:ext cx="10741376" cy="5220436"/>
          </a:xfrm>
          <a:prstGeom prst="rect">
            <a:avLst/>
          </a:prstGeom>
        </p:spPr>
      </p:pic>
    </p:spTree>
    <p:extLst>
      <p:ext uri="{BB962C8B-B14F-4D97-AF65-F5344CB8AC3E}">
        <p14:creationId xmlns:p14="http://schemas.microsoft.com/office/powerpoint/2010/main" val="2809618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EED31-4FBB-417D-9A60-F3DD436EE1EB}"/>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3B7819-896E-4736-ADC1-F60F158F80E1}"/>
                  </a:ext>
                </a:extLst>
              </p:cNvPr>
              <p:cNvSpPr>
                <a:spLocks noGrp="1"/>
              </p:cNvSpPr>
              <p:nvPr>
                <p:ph idx="1"/>
              </p:nvPr>
            </p:nvSpPr>
            <p:spPr>
              <a:xfrm>
                <a:off x="213703" y="1725142"/>
                <a:ext cx="10058400" cy="4023360"/>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Consider case (a)</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Expression of the standing wave is given as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𝜂</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d>
                      <m:d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ea typeface="Cambria Math" panose="02040503050406030204" pitchFamily="18" charset="0"/>
                            <a:cs typeface="Times New Roman" panose="02020603050405020304" pitchFamily="18" charset="0"/>
                          </a:rPr>
                          <m:t>𝐴</m:t>
                        </m:r>
                        <m:func>
                          <m:func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b="0" i="0" smtClean="0">
                                <a:latin typeface="Cambria Math" panose="02040503050406030204" pitchFamily="18" charset="0"/>
                                <a:ea typeface="Cambria Math" panose="02040503050406030204" pitchFamily="18" charset="0"/>
                                <a:cs typeface="Times New Roman" panose="02020603050405020304" pitchFamily="18" charset="0"/>
                              </a:rPr>
                              <m:t>cos</m:t>
                            </m:r>
                          </m:fName>
                          <m:e>
                            <m:r>
                              <a:rPr lang="en-US" b="0" i="1" smtClean="0">
                                <a:latin typeface="Cambria Math" panose="02040503050406030204" pitchFamily="18" charset="0"/>
                                <a:ea typeface="Cambria Math" panose="02040503050406030204" pitchFamily="18" charset="0"/>
                                <a:cs typeface="Times New Roman" panose="02020603050405020304" pitchFamily="18" charset="0"/>
                              </a:rPr>
                              <m:t>𝑘𝑥</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𝐵</m:t>
                            </m:r>
                            <m:func>
                              <m:func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b="0" i="0" smtClean="0">
                                    <a:latin typeface="Cambria Math" panose="02040503050406030204" pitchFamily="18" charset="0"/>
                                    <a:ea typeface="Cambria Math" panose="02040503050406030204" pitchFamily="18" charset="0"/>
                                    <a:cs typeface="Times New Roman" panose="02020603050405020304" pitchFamily="18" charset="0"/>
                                  </a:rPr>
                                  <m:t>sin</m:t>
                                </m:r>
                              </m:fName>
                              <m:e>
                                <m:r>
                                  <a:rPr lang="en-US" b="0" i="1" smtClean="0">
                                    <a:latin typeface="Cambria Math" panose="02040503050406030204" pitchFamily="18" charset="0"/>
                                    <a:ea typeface="Cambria Math" panose="02040503050406030204" pitchFamily="18" charset="0"/>
                                    <a:cs typeface="Times New Roman" panose="02020603050405020304" pitchFamily="18" charset="0"/>
                                  </a:rPr>
                                  <m:t>𝑘𝑥</m:t>
                                </m:r>
                              </m:e>
                            </m:func>
                          </m:e>
                        </m:func>
                      </m:e>
                    </m:d>
                    <m:func>
                      <m:func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b="0" i="0" smtClean="0">
                            <a:latin typeface="Cambria Math" panose="02040503050406030204" pitchFamily="18" charset="0"/>
                            <a:ea typeface="Cambria Math" panose="02040503050406030204" pitchFamily="18" charset="0"/>
                            <a:cs typeface="Times New Roman" panose="02020603050405020304" pitchFamily="18" charset="0"/>
                          </a:rPr>
                          <m:t>sin</m:t>
                        </m:r>
                      </m:fName>
                      <m:e>
                        <m:r>
                          <a:rPr lang="en-US" b="0" i="1" smtClean="0">
                            <a:latin typeface="Cambria Math" panose="02040503050406030204" pitchFamily="18" charset="0"/>
                            <a:ea typeface="Cambria Math" panose="02040503050406030204" pitchFamily="18" charset="0"/>
                            <a:cs typeface="Times New Roman" panose="02020603050405020304" pitchFamily="18" charset="0"/>
                          </a:rPr>
                          <m:t>𝜔</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𝑡</m:t>
                        </m:r>
                      </m:e>
                    </m:func>
                  </m:oMath>
                </a14:m>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Applying the boundary condition on the left hand side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r>
                          <a:rPr lang="en-US" i="1" smtClean="0">
                            <a:latin typeface="Cambria Math" panose="02040503050406030204" pitchFamily="18" charset="0"/>
                            <a:ea typeface="Cambria Math" panose="02040503050406030204" pitchFamily="18" charset="0"/>
                            <a:cs typeface="Times New Roman" panose="02020603050405020304" pitchFamily="18" charset="0"/>
                          </a:rPr>
                          <m:t>𝜕𝜂</m:t>
                        </m:r>
                      </m:num>
                      <m:den>
                        <m:r>
                          <a:rPr lang="en-US"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𝑥</m:t>
                        </m:r>
                      </m:den>
                    </m:f>
                    <m:r>
                      <a:rPr lang="en-US" b="0" i="1" smtClean="0">
                        <a:latin typeface="Cambria Math" panose="02040503050406030204" pitchFamily="18" charset="0"/>
                        <a:cs typeface="Times New Roman" panose="02020603050405020304" pitchFamily="18" charset="0"/>
                      </a:rPr>
                      <m:t>=0,</m:t>
                    </m:r>
                  </m:oMath>
                </a14:m>
                <a:r>
                  <a:rPr lang="en-US" dirty="0">
                    <a:latin typeface="Times New Roman" panose="02020603050405020304" pitchFamily="18" charset="0"/>
                    <a:cs typeface="Times New Roman" panose="02020603050405020304" pitchFamily="18" charset="0"/>
                  </a:rPr>
                  <a:t> we found that B =0.</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Therefore, </a:t>
                </a:r>
                <a14:m>
                  <m:oMath xmlns:m="http://schemas.openxmlformats.org/officeDocument/2006/math">
                    <m:r>
                      <a:rPr lang="en-US" i="1">
                        <a:latin typeface="Cambria Math" panose="02040503050406030204" pitchFamily="18" charset="0"/>
                        <a:ea typeface="Cambria Math" panose="02040503050406030204" pitchFamily="18" charset="0"/>
                        <a:cs typeface="Times New Roman" panose="02020603050405020304" pitchFamily="18" charset="0"/>
                      </a:rPr>
                      <m:t>𝜂</m:t>
                    </m:r>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𝐴</m:t>
                    </m:r>
                    <m:func>
                      <m:funcPr>
                        <m:ctrlPr>
                          <a:rPr lang="en-US" i="1">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a:latin typeface="Cambria Math" panose="02040503050406030204" pitchFamily="18" charset="0"/>
                            <a:ea typeface="Cambria Math" panose="02040503050406030204" pitchFamily="18" charset="0"/>
                            <a:cs typeface="Times New Roman" panose="02020603050405020304" pitchFamily="18" charset="0"/>
                          </a:rPr>
                          <m:t>cos</m:t>
                        </m:r>
                      </m:fName>
                      <m:e>
                        <m:r>
                          <a:rPr lang="en-US" i="1">
                            <a:latin typeface="Cambria Math" panose="02040503050406030204" pitchFamily="18" charset="0"/>
                            <a:ea typeface="Cambria Math" panose="02040503050406030204" pitchFamily="18" charset="0"/>
                            <a:cs typeface="Times New Roman" panose="02020603050405020304" pitchFamily="18" charset="0"/>
                          </a:rPr>
                          <m:t>𝑘𝑥</m:t>
                        </m:r>
                      </m:e>
                    </m:func>
                    <m:func>
                      <m:funcPr>
                        <m:ctrlPr>
                          <a:rPr lang="en-US" i="1">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a:latin typeface="Cambria Math" panose="02040503050406030204" pitchFamily="18" charset="0"/>
                            <a:ea typeface="Cambria Math" panose="02040503050406030204" pitchFamily="18" charset="0"/>
                            <a:cs typeface="Times New Roman" panose="02020603050405020304" pitchFamily="18" charset="0"/>
                          </a:rPr>
                          <m:t>sin</m:t>
                        </m:r>
                      </m:fName>
                      <m:e>
                        <m:r>
                          <a:rPr lang="en-US" i="1">
                            <a:latin typeface="Cambria Math" panose="02040503050406030204" pitchFamily="18" charset="0"/>
                            <a:ea typeface="Cambria Math" panose="02040503050406030204" pitchFamily="18" charset="0"/>
                            <a:cs typeface="Times New Roman" panose="02020603050405020304" pitchFamily="18" charset="0"/>
                          </a:rPr>
                          <m:t>𝜔</m:t>
                        </m:r>
                        <m:r>
                          <a:rPr lang="en-US" i="1">
                            <a:latin typeface="Cambria Math" panose="02040503050406030204" pitchFamily="18" charset="0"/>
                            <a:ea typeface="Cambria Math" panose="02040503050406030204" pitchFamily="18" charset="0"/>
                            <a:cs typeface="Times New Roman" panose="02020603050405020304" pitchFamily="18" charset="0"/>
                          </a:rPr>
                          <m:t>𝑡</m:t>
                        </m:r>
                      </m:e>
                    </m:func>
                    <m:r>
                      <a:rPr lang="en-US" b="0" i="1"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Applying the boundary condition on the right hand side : </a:t>
                </a:r>
                <a14:m>
                  <m:oMath xmlns:m="http://schemas.openxmlformats.org/officeDocument/2006/math">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mbria Math" panose="02040503050406030204" pitchFamily="18" charset="0"/>
                            <a:cs typeface="Times New Roman" panose="02020603050405020304" pitchFamily="18" charset="0"/>
                          </a:rPr>
                          <m:t>𝜕𝜂</m:t>
                        </m:r>
                      </m:num>
                      <m:den>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𝑥</m:t>
                        </m:r>
                      </m:den>
                    </m:f>
                    <m:r>
                      <a:rPr lang="en-US" i="1">
                        <a:latin typeface="Cambria Math" panose="02040503050406030204" pitchFamily="18" charset="0"/>
                        <a:cs typeface="Times New Roman" panose="02020603050405020304" pitchFamily="18" charset="0"/>
                      </a:rPr>
                      <m:t>=0</m:t>
                    </m:r>
                  </m:oMath>
                </a14:m>
                <a:r>
                  <a:rPr lang="en-US" dirty="0">
                    <a:latin typeface="Times New Roman" panose="02020603050405020304" pitchFamily="18" charset="0"/>
                    <a:cs typeface="Times New Roman" panose="02020603050405020304" pitchFamily="18" charset="0"/>
                  </a:rPr>
                  <a:t>, we found that </a:t>
                </a:r>
                <a14:m>
                  <m:oMath xmlns:m="http://schemas.openxmlformats.org/officeDocument/2006/math">
                    <m:func>
                      <m:funcPr>
                        <m:ctrlPr>
                          <a:rPr lang="en-US" i="1" smtClean="0">
                            <a:latin typeface="Cambria Math" panose="02040503050406030204" pitchFamily="18" charset="0"/>
                            <a:cs typeface="Times New Roman" panose="02020603050405020304" pitchFamily="18" charset="0"/>
                          </a:rPr>
                        </m:ctrlPr>
                      </m:funcPr>
                      <m:fName>
                        <m:r>
                          <m:rPr>
                            <m:sty m:val="p"/>
                          </m:rPr>
                          <a:rPr lang="en-US" i="0" smtClean="0">
                            <a:latin typeface="Cambria Math" panose="02040503050406030204" pitchFamily="18" charset="0"/>
                            <a:cs typeface="Times New Roman" panose="02020603050405020304" pitchFamily="18" charset="0"/>
                          </a:rPr>
                          <m:t>sin</m:t>
                        </m:r>
                      </m:fName>
                      <m:e>
                        <m:r>
                          <a:rPr lang="en-US" b="0" i="1" smtClean="0">
                            <a:latin typeface="Cambria Math" panose="02040503050406030204" pitchFamily="18" charset="0"/>
                            <a:cs typeface="Times New Roman" panose="02020603050405020304" pitchFamily="18" charset="0"/>
                          </a:rPr>
                          <m:t>𝑘𝑥</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𝑛</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e>
                    </m:func>
                  </m:oMath>
                </a14:m>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Therefore,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𝜆</m:t>
                    </m:r>
                  </m:oMath>
                </a14:m>
                <a:r>
                  <a:rPr lang="en-US" b="0" i="0" dirty="0">
                    <a:latin typeface="+mj-lt"/>
                    <a:ea typeface="Cambria Math" panose="02040503050406030204" pitchFamily="18" charset="0"/>
                    <a:cs typeface="Times New Roman" panose="02020603050405020304" pitchFamily="18" charset="0"/>
                  </a:rPr>
                  <a:t>= </a:t>
                </a:r>
                <a14:m>
                  <m:oMath xmlns:m="http://schemas.openxmlformats.org/officeDocument/2006/math">
                    <m:f>
                      <m:f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2</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𝑙</m:t>
                        </m:r>
                      </m:num>
                      <m:den>
                        <m:r>
                          <a:rPr lang="en-US" b="0" i="1" smtClean="0">
                            <a:latin typeface="Cambria Math" panose="02040503050406030204" pitchFamily="18" charset="0"/>
                            <a:ea typeface="Cambria Math" panose="02040503050406030204" pitchFamily="18" charset="0"/>
                            <a:cs typeface="Times New Roman" panose="02020603050405020304" pitchFamily="18" charset="0"/>
                          </a:rPr>
                          <m:t>𝑛</m:t>
                        </m:r>
                      </m:den>
                    </m:f>
                  </m:oMath>
                </a14:m>
                <a:r>
                  <a:rPr lang="en-US" dirty="0">
                    <a:latin typeface="Times New Roman" panose="02020603050405020304" pitchFamily="18" charset="0"/>
                    <a:cs typeface="Times New Roman" panose="02020603050405020304" pitchFamily="18" charset="0"/>
                  </a:rPr>
                  <a:t>; where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1, 2, 3,…</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Standing wave for the first three harmonics : </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D13B7819-896E-4736-ADC1-F60F158F80E1}"/>
                  </a:ext>
                </a:extLst>
              </p:cNvPr>
              <p:cNvSpPr>
                <a:spLocks noGrp="1" noRot="1" noChangeAspect="1" noMove="1" noResize="1" noEditPoints="1" noAdjustHandles="1" noChangeArrowheads="1" noChangeShapeType="1" noTextEdit="1"/>
              </p:cNvSpPr>
              <p:nvPr>
                <p:ph idx="1"/>
              </p:nvPr>
            </p:nvSpPr>
            <p:spPr>
              <a:xfrm>
                <a:off x="213703" y="1725142"/>
                <a:ext cx="10058400" cy="4023360"/>
              </a:xfrm>
              <a:blipFill>
                <a:blip r:embed="rId2"/>
                <a:stretch>
                  <a:fillRect l="-1455" t="-16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00C9AF5-23E7-4CDB-8073-1F78F935FC52}"/>
              </a:ext>
            </a:extLst>
          </p:cNvPr>
          <p:cNvSpPr>
            <a:spLocks noGrp="1"/>
          </p:cNvSpPr>
          <p:nvPr>
            <p:ph type="sldNum" sz="quarter" idx="12"/>
          </p:nvPr>
        </p:nvSpPr>
        <p:spPr/>
        <p:txBody>
          <a:bodyPr/>
          <a:lstStyle/>
          <a:p>
            <a:fld id="{40C99F37-6FE3-4951-8502-D2FD83BFB6C8}" type="slidenum">
              <a:rPr lang="en-US" smtClean="0"/>
              <a:t>25</a:t>
            </a:fld>
            <a:endParaRPr lang="en-US"/>
          </a:p>
        </p:txBody>
      </p:sp>
      <p:pic>
        <p:nvPicPr>
          <p:cNvPr id="5" name="Picture 4">
            <a:extLst>
              <a:ext uri="{FF2B5EF4-FFF2-40B4-BE49-F238E27FC236}">
                <a16:creationId xmlns:a16="http://schemas.microsoft.com/office/drawing/2014/main" id="{F757581F-11AB-4A74-8ADF-FDAEA653C8CB}"/>
              </a:ext>
            </a:extLst>
          </p:cNvPr>
          <p:cNvPicPr>
            <a:picLocks noChangeAspect="1"/>
          </p:cNvPicPr>
          <p:nvPr/>
        </p:nvPicPr>
        <p:blipFill rotWithShape="1">
          <a:blip r:embed="rId3"/>
          <a:srcRect l="6365" t="66784" r="50000"/>
          <a:stretch/>
        </p:blipFill>
        <p:spPr>
          <a:xfrm>
            <a:off x="6930261" y="137244"/>
            <a:ext cx="4164459" cy="1540067"/>
          </a:xfrm>
          <a:prstGeom prst="rect">
            <a:avLst/>
          </a:prstGeom>
        </p:spPr>
      </p:pic>
      <p:pic>
        <p:nvPicPr>
          <p:cNvPr id="6" name="Picture 5">
            <a:extLst>
              <a:ext uri="{FF2B5EF4-FFF2-40B4-BE49-F238E27FC236}">
                <a16:creationId xmlns:a16="http://schemas.microsoft.com/office/drawing/2014/main" id="{022DE195-071C-4AFD-8998-2ACB40B85ED7}"/>
              </a:ext>
            </a:extLst>
          </p:cNvPr>
          <p:cNvPicPr>
            <a:picLocks noChangeAspect="1"/>
          </p:cNvPicPr>
          <p:nvPr/>
        </p:nvPicPr>
        <p:blipFill rotWithShape="1">
          <a:blip r:embed="rId4"/>
          <a:srcRect t="5946" b="22854"/>
          <a:stretch/>
        </p:blipFill>
        <p:spPr>
          <a:xfrm>
            <a:off x="6260044" y="4239487"/>
            <a:ext cx="4453770" cy="2312043"/>
          </a:xfrm>
          <a:prstGeom prst="rect">
            <a:avLst/>
          </a:prstGeom>
        </p:spPr>
      </p:pic>
      <p:sp>
        <p:nvSpPr>
          <p:cNvPr id="7" name="Rectangle 6">
            <a:extLst>
              <a:ext uri="{FF2B5EF4-FFF2-40B4-BE49-F238E27FC236}">
                <a16:creationId xmlns:a16="http://schemas.microsoft.com/office/drawing/2014/main" id="{5BE8F2B3-36C3-4249-8554-70B45291DAC5}"/>
              </a:ext>
            </a:extLst>
          </p:cNvPr>
          <p:cNvSpPr/>
          <p:nvPr/>
        </p:nvSpPr>
        <p:spPr>
          <a:xfrm>
            <a:off x="-30479" y="6349959"/>
            <a:ext cx="6096000" cy="584775"/>
          </a:xfrm>
          <a:prstGeom prst="rect">
            <a:avLst/>
          </a:prstGeom>
        </p:spPr>
        <p:txBody>
          <a:bodyPr>
            <a:spAutoFit/>
          </a:bodyPr>
          <a:lstStyle/>
          <a:p>
            <a:r>
              <a:rPr lang="en-US" sz="1600" dirty="0"/>
              <a:t>http://physics-ref.blogspot.com/2019/06/a-pipe-of-length-100-cm-is-open-at-both.html</a:t>
            </a:r>
          </a:p>
        </p:txBody>
      </p:sp>
      <p:sp>
        <p:nvSpPr>
          <p:cNvPr id="8" name="TextBox 7">
            <a:extLst>
              <a:ext uri="{FF2B5EF4-FFF2-40B4-BE49-F238E27FC236}">
                <a16:creationId xmlns:a16="http://schemas.microsoft.com/office/drawing/2014/main" id="{4E27EC2F-6FE6-4A90-B84E-C196E45A7FF1}"/>
              </a:ext>
            </a:extLst>
          </p:cNvPr>
          <p:cNvSpPr txBox="1"/>
          <p:nvPr/>
        </p:nvSpPr>
        <p:spPr>
          <a:xfrm>
            <a:off x="339047" y="5476126"/>
            <a:ext cx="491104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Your turn to try case (b)!</a:t>
            </a:r>
          </a:p>
        </p:txBody>
      </p:sp>
    </p:spTree>
    <p:extLst>
      <p:ext uri="{BB962C8B-B14F-4D97-AF65-F5344CB8AC3E}">
        <p14:creationId xmlns:p14="http://schemas.microsoft.com/office/powerpoint/2010/main" val="328015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Reflection and transmission of sound intensity</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The intensity coefficients of reflection and transmission are given by</a:t>
            </a:r>
          </a:p>
        </p:txBody>
      </p:sp>
      <p:sp>
        <p:nvSpPr>
          <p:cNvPr id="4" name="Slide Number Placeholder 3"/>
          <p:cNvSpPr>
            <a:spLocks noGrp="1"/>
          </p:cNvSpPr>
          <p:nvPr>
            <p:ph type="sldNum" sz="quarter" idx="12"/>
          </p:nvPr>
        </p:nvSpPr>
        <p:spPr/>
        <p:txBody>
          <a:bodyPr/>
          <a:lstStyle/>
          <a:p>
            <a:fld id="{40C99F37-6FE3-4951-8502-D2FD83BFB6C8}" type="slidenum">
              <a:rPr lang="en-US" smtClean="0"/>
              <a:t>26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35748152"/>
              </p:ext>
            </p:extLst>
          </p:nvPr>
        </p:nvGraphicFramePr>
        <p:xfrm>
          <a:off x="4798088" y="2463516"/>
          <a:ext cx="2005013" cy="1844675"/>
        </p:xfrm>
        <a:graphic>
          <a:graphicData uri="http://schemas.openxmlformats.org/presentationml/2006/ole">
            <mc:AlternateContent xmlns:mc="http://schemas.openxmlformats.org/markup-compatibility/2006">
              <mc:Choice xmlns:v="urn:schemas-microsoft-com:vml" Requires="v">
                <p:oleObj spid="_x0000_s15611" name="Equation" r:id="rId3" imgW="1104840" imgH="1015920" progId="Equation.DSMT4">
                  <p:embed/>
                </p:oleObj>
              </mc:Choice>
              <mc:Fallback>
                <p:oleObj name="Equation" r:id="rId3" imgW="1104840" imgH="1015920" progId="Equation.DSMT4">
                  <p:embed/>
                  <p:pic>
                    <p:nvPicPr>
                      <p:cNvPr id="0" name=""/>
                      <p:cNvPicPr/>
                      <p:nvPr/>
                    </p:nvPicPr>
                    <p:blipFill>
                      <a:blip r:embed="rId4"/>
                      <a:stretch>
                        <a:fillRect/>
                      </a:stretch>
                    </p:blipFill>
                    <p:spPr>
                      <a:xfrm>
                        <a:off x="4798088" y="2463516"/>
                        <a:ext cx="2005013" cy="1844675"/>
                      </a:xfrm>
                      <a:prstGeom prst="rect">
                        <a:avLst/>
                      </a:prstGeom>
                    </p:spPr>
                  </p:pic>
                </p:oleObj>
              </mc:Fallback>
            </mc:AlternateContent>
          </a:graphicData>
        </a:graphic>
      </p:graphicFrame>
      <p:sp>
        <p:nvSpPr>
          <p:cNvPr id="6" name="TextBox 5"/>
          <p:cNvSpPr txBox="1"/>
          <p:nvPr/>
        </p:nvSpPr>
        <p:spPr>
          <a:xfrm>
            <a:off x="2033516" y="5474858"/>
            <a:ext cx="869945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Note : the expressions are applied for normal incidence only.</a:t>
            </a:r>
          </a:p>
        </p:txBody>
      </p:sp>
      <p:graphicFrame>
        <p:nvGraphicFramePr>
          <p:cNvPr id="7" name="Object 6"/>
          <p:cNvGraphicFramePr>
            <a:graphicFrameLocks noChangeAspect="1"/>
          </p:cNvGraphicFramePr>
          <p:nvPr>
            <p:extLst>
              <p:ext uri="{D42A27DB-BD31-4B8C-83A1-F6EECF244321}">
                <p14:modId xmlns:p14="http://schemas.microsoft.com/office/powerpoint/2010/main" val="1016759195"/>
              </p:ext>
            </p:extLst>
          </p:nvPr>
        </p:nvGraphicFramePr>
        <p:xfrm>
          <a:off x="2689747" y="4470752"/>
          <a:ext cx="5972738" cy="936677"/>
        </p:xfrm>
        <a:graphic>
          <a:graphicData uri="http://schemas.openxmlformats.org/presentationml/2006/ole">
            <mc:AlternateContent xmlns:mc="http://schemas.openxmlformats.org/markup-compatibility/2006">
              <mc:Choice xmlns:v="urn:schemas-microsoft-com:vml" Requires="v">
                <p:oleObj spid="_x0000_s15612" name="Equation" r:id="rId5" imgW="2755800" imgH="431640" progId="Equation.DSMT4">
                  <p:embed/>
                </p:oleObj>
              </mc:Choice>
              <mc:Fallback>
                <p:oleObj name="Equation" r:id="rId5" imgW="2755800" imgH="431640" progId="Equation.DSMT4">
                  <p:embed/>
                  <p:pic>
                    <p:nvPicPr>
                      <p:cNvPr id="0" name=""/>
                      <p:cNvPicPr/>
                      <p:nvPr/>
                    </p:nvPicPr>
                    <p:blipFill>
                      <a:blip r:embed="rId6"/>
                      <a:stretch>
                        <a:fillRect/>
                      </a:stretch>
                    </p:blipFill>
                    <p:spPr>
                      <a:xfrm>
                        <a:off x="2689747" y="4470752"/>
                        <a:ext cx="5972738" cy="936677"/>
                      </a:xfrm>
                      <a:prstGeom prst="rect">
                        <a:avLst/>
                      </a:prstGeom>
                    </p:spPr>
                  </p:pic>
                </p:oleObj>
              </mc:Fallback>
            </mc:AlternateContent>
          </a:graphicData>
        </a:graphic>
      </p:graphicFrame>
    </p:spTree>
    <p:extLst>
      <p:ext uri="{BB962C8B-B14F-4D97-AF65-F5344CB8AC3E}">
        <p14:creationId xmlns:p14="http://schemas.microsoft.com/office/powerpoint/2010/main" val="1774095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37" y="0"/>
            <a:ext cx="10058400" cy="870089"/>
          </a:xfrm>
        </p:spPr>
        <p:txBody>
          <a:bodyPr/>
          <a:lstStyle/>
          <a:p>
            <a:r>
              <a:rPr lang="en-US" b="1" dirty="0">
                <a:latin typeface="Times New Roman" panose="02020603050405020304" pitchFamily="18" charset="0"/>
                <a:cs typeface="Times New Roman" panose="02020603050405020304" pitchFamily="18" charset="0"/>
              </a:rPr>
              <a:t>Acoustic impedance</a:t>
            </a:r>
          </a:p>
        </p:txBody>
      </p:sp>
      <p:sp>
        <p:nvSpPr>
          <p:cNvPr id="3" name="Content Placeholder 2"/>
          <p:cNvSpPr>
            <a:spLocks noGrp="1"/>
          </p:cNvSpPr>
          <p:nvPr>
            <p:ph idx="1"/>
          </p:nvPr>
        </p:nvSpPr>
        <p:spPr/>
        <p:txBody>
          <a:bodyPr/>
          <a:lstStyle/>
          <a:p>
            <a:endParaRPr lang="en-US"/>
          </a:p>
        </p:txBody>
      </p:sp>
      <p:pic>
        <p:nvPicPr>
          <p:cNvPr id="7170" name="Picture 2" descr="http://www.nanomedicine.com/NMI/Tables/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8880" y="75463"/>
            <a:ext cx="5996544" cy="45663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641760" y="6377564"/>
            <a:ext cx="5049972" cy="369332"/>
          </a:xfrm>
          <a:prstGeom prst="rect">
            <a:avLst/>
          </a:prstGeom>
        </p:spPr>
        <p:txBody>
          <a:bodyPr wrap="none">
            <a:spAutoFit/>
          </a:bodyPr>
          <a:lstStyle/>
          <a:p>
            <a:r>
              <a:rPr lang="en-US" dirty="0"/>
              <a:t>http://www.nanomedicine.com/NMI/Tables/4.3.jpg</a:t>
            </a:r>
          </a:p>
        </p:txBody>
      </p:sp>
      <p:pic>
        <p:nvPicPr>
          <p:cNvPr id="7172" name="Picture 4" descr="http://www.cyberphysics.co.uk/graphics/diagrams/medical/acousticImpedan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36" y="1124681"/>
            <a:ext cx="4583885" cy="47648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 y="6264071"/>
            <a:ext cx="6096000" cy="646331"/>
          </a:xfrm>
          <a:prstGeom prst="rect">
            <a:avLst/>
          </a:prstGeom>
        </p:spPr>
        <p:txBody>
          <a:bodyPr>
            <a:spAutoFit/>
          </a:bodyPr>
          <a:lstStyle/>
          <a:p>
            <a:r>
              <a:rPr lang="en-US" dirty="0"/>
              <a:t>http://www.cyberphysics.co.uk/topics/medical/Ultrasound/reflectionUS.html</a:t>
            </a:r>
          </a:p>
        </p:txBody>
      </p:sp>
      <p:pic>
        <p:nvPicPr>
          <p:cNvPr id="7174" name="Picture 6" descr="http://www.cyberphysics.co.uk/Q&amp;A/KS5/medical/ultrasound/equa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4933" y="5067088"/>
            <a:ext cx="1885952" cy="76240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BC59E16F-13D0-4712-8903-30A06240D071}" type="slidenum">
              <a:rPr lang="en-US" smtClean="0"/>
              <a:t>27</a:t>
            </a:fld>
            <a:endParaRPr lang="en-US"/>
          </a:p>
        </p:txBody>
      </p:sp>
      <p:sp>
        <p:nvSpPr>
          <p:cNvPr id="9" name="Right Arrow 8"/>
          <p:cNvSpPr/>
          <p:nvPr/>
        </p:nvSpPr>
        <p:spPr>
          <a:xfrm>
            <a:off x="6126480" y="2358630"/>
            <a:ext cx="515280" cy="191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6126480" y="3666345"/>
            <a:ext cx="515280" cy="191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0666978-82EE-4074-8D8E-5EDAE72C37C0}"/>
              </a:ext>
            </a:extLst>
          </p:cNvPr>
          <p:cNvSpPr txBox="1"/>
          <p:nvPr/>
        </p:nvSpPr>
        <p:spPr>
          <a:xfrm>
            <a:off x="4393055" y="2511161"/>
            <a:ext cx="2054191" cy="1200329"/>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Notice : a large difference between the impedance of air and skin</a:t>
            </a:r>
          </a:p>
        </p:txBody>
      </p:sp>
    </p:spTree>
    <p:extLst>
      <p:ext uri="{BB962C8B-B14F-4D97-AF65-F5344CB8AC3E}">
        <p14:creationId xmlns:p14="http://schemas.microsoft.com/office/powerpoint/2010/main" val="4017681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DFDFE5-F241-4066-BA29-10F6988E1838}"/>
              </a:ext>
            </a:extLst>
          </p:cNvPr>
          <p:cNvSpPr>
            <a:spLocks noGrp="1"/>
          </p:cNvSpPr>
          <p:nvPr>
            <p:ph type="title"/>
          </p:nvPr>
        </p:nvSpPr>
        <p:spPr>
          <a:xfrm>
            <a:off x="6030646" y="134380"/>
            <a:ext cx="6225528" cy="1450757"/>
          </a:xfrm>
        </p:spPr>
        <p:txBody>
          <a:bodyPr>
            <a:normAutofit/>
          </a:bodyPr>
          <a:lstStyle/>
          <a:p>
            <a:r>
              <a:rPr lang="en-US" dirty="0">
                <a:latin typeface="Times New Roman" panose="02020603050405020304" pitchFamily="18" charset="0"/>
                <a:cs typeface="Times New Roman" panose="02020603050405020304" pitchFamily="18" charset="0"/>
              </a:rPr>
              <a:t>Ultrasound coupling gel</a:t>
            </a:r>
          </a:p>
        </p:txBody>
      </p:sp>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A95EBB6F-CE32-450B-A54D-9161CF4C8A8E}"/>
              </a:ext>
            </a:extLst>
          </p:cNvPr>
          <p:cNvSpPr>
            <a:spLocks noGrp="1"/>
          </p:cNvSpPr>
          <p:nvPr>
            <p:ph type="sldNum" sz="quarter" idx="12"/>
          </p:nvPr>
        </p:nvSpPr>
        <p:spPr>
          <a:xfrm>
            <a:off x="9900458" y="6459785"/>
            <a:ext cx="1312025" cy="365125"/>
          </a:xfrm>
        </p:spPr>
        <p:txBody>
          <a:bodyPr>
            <a:normAutofit/>
          </a:bodyPr>
          <a:lstStyle/>
          <a:p>
            <a:pPr>
              <a:spcAft>
                <a:spcPts val="600"/>
              </a:spcAft>
            </a:pPr>
            <a:fld id="{40C99F37-6FE3-4951-8502-D2FD83BFB6C8}" type="slidenum">
              <a:rPr lang="en-US" smtClean="0"/>
              <a:pPr>
                <a:spcAft>
                  <a:spcPts val="600"/>
                </a:spcAft>
              </a:pPr>
              <a:t>28</a:t>
            </a:fld>
            <a:endParaRPr lang="en-US"/>
          </a:p>
        </p:txBody>
      </p:sp>
      <p:sp>
        <p:nvSpPr>
          <p:cNvPr id="11" name="Content Placeholder 10">
            <a:extLst>
              <a:ext uri="{FF2B5EF4-FFF2-40B4-BE49-F238E27FC236}">
                <a16:creationId xmlns:a16="http://schemas.microsoft.com/office/drawing/2014/main" id="{75780790-6D22-4E1A-B50F-7E09F74B35C2}"/>
              </a:ext>
            </a:extLst>
          </p:cNvPr>
          <p:cNvSpPr txBox="1">
            <a:spLocks noGrp="1"/>
          </p:cNvSpPr>
          <p:nvPr>
            <p:ph idx="1"/>
          </p:nvPr>
        </p:nvSpPr>
        <p:spPr>
          <a:xfrm>
            <a:off x="6096000" y="2198688"/>
            <a:ext cx="5965861" cy="3206006"/>
          </a:xfrm>
          <a:prstGeom prst="rect">
            <a:avLst/>
          </a:prstGeom>
          <a:noFill/>
        </p:spPr>
        <p:txBody>
          <a:bodyPr wrap="square" rtlCol="0">
            <a:spAutoFit/>
          </a:bodyPr>
          <a:lstStyle/>
          <a:p>
            <a:pPr>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From the table in the previous slide, a large difference between the impedance of air and skin can be seen.</a:t>
            </a:r>
          </a:p>
          <a:p>
            <a:pPr>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Without a coupling gel, only a tiny power of ultrasound is sent through the body!</a:t>
            </a:r>
          </a:p>
          <a:p>
            <a:pPr>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Recall,</a:t>
            </a:r>
          </a:p>
          <a:p>
            <a:pPr>
              <a:buFont typeface="Arial" panose="020B0604020202020204" pitchFamily="34" charset="0"/>
              <a:buChar char="•"/>
            </a:pPr>
            <a:endParaRPr lang="en-US"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When Z</a:t>
            </a:r>
            <a:r>
              <a:rPr lang="en-US" baseline="-25000" dirty="0">
                <a:solidFill>
                  <a:schemeClr val="tx1"/>
                </a:solidFill>
                <a:latin typeface="Times New Roman" panose="02020603050405020304" pitchFamily="18" charset="0"/>
                <a:cs typeface="Times New Roman" panose="02020603050405020304" pitchFamily="18" charset="0"/>
              </a:rPr>
              <a:t>1</a:t>
            </a:r>
            <a:r>
              <a:rPr lang="en-US" dirty="0">
                <a:solidFill>
                  <a:schemeClr val="tx1"/>
                </a:solidFill>
                <a:latin typeface="Times New Roman" panose="02020603050405020304" pitchFamily="18" charset="0"/>
                <a:cs typeface="Times New Roman" panose="02020603050405020304" pitchFamily="18" charset="0"/>
              </a:rPr>
              <a:t> =  400 kg/m</a:t>
            </a:r>
            <a:r>
              <a:rPr lang="en-US" baseline="30000" dirty="0">
                <a:solidFill>
                  <a:schemeClr val="tx1"/>
                </a:solidFill>
                <a:latin typeface="Times New Roman" panose="02020603050405020304" pitchFamily="18" charset="0"/>
                <a:cs typeface="Times New Roman" panose="02020603050405020304" pitchFamily="18" charset="0"/>
              </a:rPr>
              <a:t>2</a:t>
            </a:r>
            <a:r>
              <a:rPr lang="en-US" dirty="0">
                <a:solidFill>
                  <a:schemeClr val="tx1"/>
                </a:solidFill>
                <a:latin typeface="Times New Roman" panose="02020603050405020304" pitchFamily="18" charset="0"/>
                <a:cs typeface="Times New Roman" panose="02020603050405020304" pitchFamily="18" charset="0"/>
              </a:rPr>
              <a:t>-sec and Z</a:t>
            </a:r>
            <a:r>
              <a:rPr lang="en-US" baseline="-25000" dirty="0">
                <a:solidFill>
                  <a:schemeClr val="tx1"/>
                </a:solidFill>
                <a:latin typeface="Times New Roman" panose="02020603050405020304" pitchFamily="18" charset="0"/>
                <a:cs typeface="Times New Roman" panose="02020603050405020304" pitchFamily="18" charset="0"/>
              </a:rPr>
              <a:t>2</a:t>
            </a:r>
            <a:r>
              <a:rPr lang="en-US" dirty="0">
                <a:solidFill>
                  <a:schemeClr val="tx1"/>
                </a:solidFill>
                <a:latin typeface="Times New Roman" panose="02020603050405020304" pitchFamily="18" charset="0"/>
                <a:cs typeface="Times New Roman" panose="02020603050405020304" pitchFamily="18" charset="0"/>
              </a:rPr>
              <a:t> = 1.6 x 10</a:t>
            </a:r>
            <a:r>
              <a:rPr lang="en-US" baseline="30000" dirty="0">
                <a:solidFill>
                  <a:schemeClr val="tx1"/>
                </a:solidFill>
                <a:latin typeface="Times New Roman" panose="02020603050405020304" pitchFamily="18" charset="0"/>
                <a:cs typeface="Times New Roman" panose="02020603050405020304" pitchFamily="18" charset="0"/>
              </a:rPr>
              <a:t>6</a:t>
            </a:r>
            <a:r>
              <a:rPr lang="en-US" dirty="0">
                <a:solidFill>
                  <a:schemeClr val="tx1"/>
                </a:solidFill>
                <a:latin typeface="Times New Roman" panose="02020603050405020304" pitchFamily="18" charset="0"/>
                <a:cs typeface="Times New Roman" panose="02020603050405020304" pitchFamily="18" charset="0"/>
              </a:rPr>
              <a:t> kg/m</a:t>
            </a:r>
            <a:r>
              <a:rPr lang="en-US" baseline="30000" dirty="0">
                <a:solidFill>
                  <a:schemeClr val="tx1"/>
                </a:solidFill>
                <a:latin typeface="Times New Roman" panose="02020603050405020304" pitchFamily="18" charset="0"/>
                <a:cs typeface="Times New Roman" panose="02020603050405020304" pitchFamily="18" charset="0"/>
              </a:rPr>
              <a:t>2</a:t>
            </a:r>
            <a:r>
              <a:rPr lang="en-US" dirty="0">
                <a:solidFill>
                  <a:schemeClr val="tx1"/>
                </a:solidFill>
                <a:latin typeface="Times New Roman" panose="02020603050405020304" pitchFamily="18" charset="0"/>
                <a:cs typeface="Times New Roman" panose="02020603050405020304" pitchFamily="18" charset="0"/>
              </a:rPr>
              <a:t>-sec</a:t>
            </a:r>
          </a:p>
          <a:p>
            <a:pPr>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The  reflected intensity is about 99.95%!</a:t>
            </a:r>
          </a:p>
        </p:txBody>
      </p:sp>
      <p:sp>
        <p:nvSpPr>
          <p:cNvPr id="6" name="Rectangle 5">
            <a:extLst>
              <a:ext uri="{FF2B5EF4-FFF2-40B4-BE49-F238E27FC236}">
                <a16:creationId xmlns:a16="http://schemas.microsoft.com/office/drawing/2014/main" id="{725D19DC-09A4-4DE0-8A74-1C91C2CC298D}"/>
              </a:ext>
            </a:extLst>
          </p:cNvPr>
          <p:cNvSpPr/>
          <p:nvPr/>
        </p:nvSpPr>
        <p:spPr>
          <a:xfrm>
            <a:off x="2399625" y="6378250"/>
            <a:ext cx="8024117" cy="369332"/>
          </a:xfrm>
          <a:prstGeom prst="rect">
            <a:avLst/>
          </a:prstGeom>
        </p:spPr>
        <p:txBody>
          <a:bodyPr wrap="square">
            <a:spAutoFit/>
          </a:bodyPr>
          <a:lstStyle/>
          <a:p>
            <a:r>
              <a:rPr lang="en-US" dirty="0"/>
              <a:t>http://www.electrotherapy.org/modality/ultrasound-gels-and-coupling-agents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8540E0B-C7FF-4FE9-BA5D-455EE3D5FD4A}"/>
                  </a:ext>
                </a:extLst>
              </p:cNvPr>
              <p:cNvSpPr txBox="1"/>
              <p:nvPr/>
            </p:nvSpPr>
            <p:spPr>
              <a:xfrm>
                <a:off x="7593603" y="3621204"/>
                <a:ext cx="1372966" cy="67704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1</m:t>
                                      </m:r>
                                    </m:sub>
                                  </m:sSub>
                                </m:den>
                              </m:f>
                            </m:e>
                          </m:d>
                        </m:e>
                        <m:sup>
                          <m:r>
                            <a:rPr lang="en-US" b="0" i="1" smtClean="0">
                              <a:latin typeface="Cambria Math" panose="02040503050406030204" pitchFamily="18" charset="0"/>
                            </a:rPr>
                            <m:t>2</m:t>
                          </m:r>
                        </m:sup>
                      </m:sSup>
                    </m:oMath>
                  </m:oMathPara>
                </a14:m>
                <a:endParaRPr lang="en-US" dirty="0"/>
              </a:p>
            </p:txBody>
          </p:sp>
        </mc:Choice>
        <mc:Fallback xmlns="">
          <p:sp>
            <p:nvSpPr>
              <p:cNvPr id="7" name="TextBox 6">
                <a:extLst>
                  <a:ext uri="{FF2B5EF4-FFF2-40B4-BE49-F238E27FC236}">
                    <a16:creationId xmlns:a16="http://schemas.microsoft.com/office/drawing/2014/main" id="{E8540E0B-C7FF-4FE9-BA5D-455EE3D5FD4A}"/>
                  </a:ext>
                </a:extLst>
              </p:cNvPr>
              <p:cNvSpPr txBox="1">
                <a:spLocks noRot="1" noChangeAspect="1" noMove="1" noResize="1" noEditPoints="1" noAdjustHandles="1" noChangeArrowheads="1" noChangeShapeType="1" noTextEdit="1"/>
              </p:cNvSpPr>
              <p:nvPr/>
            </p:nvSpPr>
            <p:spPr>
              <a:xfrm>
                <a:off x="7593603" y="3621204"/>
                <a:ext cx="1372966" cy="677045"/>
              </a:xfrm>
              <a:prstGeom prst="rect">
                <a:avLst/>
              </a:prstGeom>
              <a:blipFill>
                <a:blip r:embed="rId2"/>
                <a:stretch>
                  <a:fillRect/>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DA1CE27E-9C41-407F-A3C3-E67BF6BE20CD}"/>
              </a:ext>
            </a:extLst>
          </p:cNvPr>
          <p:cNvPicPr>
            <a:picLocks noChangeAspect="1"/>
          </p:cNvPicPr>
          <p:nvPr/>
        </p:nvPicPr>
        <p:blipFill>
          <a:blip r:embed="rId3"/>
          <a:stretch>
            <a:fillRect/>
          </a:stretch>
        </p:blipFill>
        <p:spPr>
          <a:xfrm>
            <a:off x="575746" y="523684"/>
            <a:ext cx="5390114" cy="5206597"/>
          </a:xfrm>
          <a:prstGeom prst="rect">
            <a:avLst/>
          </a:prstGeom>
        </p:spPr>
      </p:pic>
    </p:spTree>
    <p:extLst>
      <p:ext uri="{BB962C8B-B14F-4D97-AF65-F5344CB8AC3E}">
        <p14:creationId xmlns:p14="http://schemas.microsoft.com/office/powerpoint/2010/main" val="3959182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1"/>
          </p:nvPr>
        </p:nvSpPr>
        <p:spPr/>
        <p:txBody>
          <a:bodyPr/>
          <a:lstStyle/>
          <a:p>
            <a:fld id="{3FE5C84B-C304-4ED9-8ED6-E7BF87463CDA}" type="slidenum">
              <a:rPr lang="en-US"/>
              <a:pPr/>
              <a:t>29</a:t>
            </a:fld>
            <a:endParaRPr lang="th-TH"/>
          </a:p>
        </p:txBody>
      </p:sp>
      <p:sp>
        <p:nvSpPr>
          <p:cNvPr id="89092" name="Text Box 4"/>
          <p:cNvSpPr txBox="1">
            <a:spLocks noChangeArrowheads="1"/>
          </p:cNvSpPr>
          <p:nvPr/>
        </p:nvSpPr>
        <p:spPr bwMode="auto">
          <a:xfrm>
            <a:off x="1981200" y="381001"/>
            <a:ext cx="8855122" cy="769441"/>
          </a:xfrm>
          <a:prstGeom prst="rect">
            <a:avLst/>
          </a:prstGeom>
          <a:noFill/>
          <a:ln w="9525">
            <a:noFill/>
            <a:miter lim="800000"/>
            <a:headEnd/>
            <a:tailEnd/>
          </a:ln>
          <a:effectLst/>
        </p:spPr>
        <p:txBody>
          <a:bodyPr wrap="square">
            <a:spAutoFit/>
          </a:bodyPr>
          <a:lstStyle/>
          <a:p>
            <a:pPr algn="ctr">
              <a:spcBef>
                <a:spcPct val="50000"/>
              </a:spcBef>
            </a:pPr>
            <a:r>
              <a:rPr lang="en-US" sz="4400" b="1" dirty="0">
                <a:latin typeface="Times New Roman" panose="02020603050405020304" pitchFamily="18" charset="0"/>
                <a:cs typeface="Times New Roman" panose="02020603050405020304" pitchFamily="18" charset="0"/>
              </a:rPr>
              <a:t>A sonogram from ultrasound scan</a:t>
            </a:r>
            <a:endParaRPr lang="th-TH" sz="4400" b="1" dirty="0">
              <a:latin typeface="Times New Roman" panose="02020603050405020304" pitchFamily="18" charset="0"/>
            </a:endParaRPr>
          </a:p>
        </p:txBody>
      </p:sp>
      <p:pic>
        <p:nvPicPr>
          <p:cNvPr id="89094" name="Picture 6" descr="laxmm_1"/>
          <p:cNvPicPr>
            <a:picLocks noChangeAspect="1" noChangeArrowheads="1" noCrop="1"/>
          </p:cNvPicPr>
          <p:nvPr/>
        </p:nvPicPr>
        <p:blipFill>
          <a:blip r:embed="rId3" cstate="print"/>
          <a:srcRect/>
          <a:stretch>
            <a:fillRect/>
          </a:stretch>
        </p:blipFill>
        <p:spPr bwMode="auto">
          <a:xfrm>
            <a:off x="440123" y="1689560"/>
            <a:ext cx="5657464" cy="3802558"/>
          </a:xfrm>
          <a:prstGeom prst="rect">
            <a:avLst/>
          </a:prstGeom>
          <a:noFill/>
        </p:spPr>
      </p:pic>
      <p:pic>
        <p:nvPicPr>
          <p:cNvPr id="89095" name="Picture 7" descr="Fig%206"/>
          <p:cNvPicPr>
            <a:picLocks noChangeAspect="1" noChangeArrowheads="1" noCrop="1"/>
          </p:cNvPicPr>
          <p:nvPr/>
        </p:nvPicPr>
        <p:blipFill>
          <a:blip r:embed="rId4" cstate="print"/>
          <a:srcRect/>
          <a:stretch>
            <a:fillRect/>
          </a:stretch>
        </p:blipFill>
        <p:spPr bwMode="auto">
          <a:xfrm>
            <a:off x="6388994" y="1689560"/>
            <a:ext cx="5270352" cy="3812145"/>
          </a:xfrm>
          <a:prstGeom prst="rect">
            <a:avLst/>
          </a:prstGeom>
          <a:noFill/>
        </p:spPr>
      </p:pic>
    </p:spTree>
    <p:extLst>
      <p:ext uri="{BB962C8B-B14F-4D97-AF65-F5344CB8AC3E}">
        <p14:creationId xmlns:p14="http://schemas.microsoft.com/office/powerpoint/2010/main" val="784113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Typical changes in the medium due to sound waves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fractional volume (</a:t>
            </a:r>
            <a:r>
              <a:rPr lang="en-US" sz="2400" b="1" i="1" dirty="0">
                <a:solidFill>
                  <a:srgbClr val="FF0000"/>
                </a:solidFill>
                <a:latin typeface="Times New Roman" panose="02020603050405020304" pitchFamily="18" charset="0"/>
                <a:cs typeface="Times New Roman" panose="02020603050405020304" pitchFamily="18" charset="0"/>
              </a:rPr>
              <a:t>dilatation</a:t>
            </a:r>
            <a:r>
              <a:rPr lang="en-US" sz="2400"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fractional change of density (</a:t>
            </a:r>
            <a:r>
              <a:rPr lang="en-US" sz="2400" b="1" i="1" dirty="0">
                <a:solidFill>
                  <a:srgbClr val="FF0000"/>
                </a:solidFill>
                <a:latin typeface="Times New Roman" panose="02020603050405020304" pitchFamily="18" charset="0"/>
                <a:cs typeface="Times New Roman" panose="02020603050405020304" pitchFamily="18" charset="0"/>
              </a:rPr>
              <a:t>condensation</a:t>
            </a:r>
            <a:r>
              <a:rPr lang="en-US" sz="2400"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maximum pressure amplitude for ordinary sound wave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a:t>
            </a:r>
            <a:r>
              <a:rPr lang="en-US" sz="2400" b="1" dirty="0">
                <a:solidFill>
                  <a:srgbClr val="FF0000"/>
                </a:solidFill>
                <a:latin typeface="Times New Roman" panose="02020603050405020304" pitchFamily="18" charset="0"/>
                <a:cs typeface="Times New Roman" panose="02020603050405020304" pitchFamily="18" charset="0"/>
              </a:rPr>
              <a:t>a fixed mass of gas</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gives                        to a very close approximation.</a:t>
            </a:r>
          </a:p>
        </p:txBody>
      </p:sp>
      <p:sp>
        <p:nvSpPr>
          <p:cNvPr id="4" name="Slide Number Placeholder 3"/>
          <p:cNvSpPr>
            <a:spLocks noGrp="1"/>
          </p:cNvSpPr>
          <p:nvPr>
            <p:ph type="sldNum" sz="quarter" idx="12"/>
          </p:nvPr>
        </p:nvSpPr>
        <p:spPr/>
        <p:txBody>
          <a:bodyPr/>
          <a:lstStyle/>
          <a:p>
            <a:fld id="{40C99F37-6FE3-4951-8502-D2FD83BFB6C8}" type="slidenum">
              <a:rPr lang="en-US" smtClean="0"/>
              <a:t>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238392304"/>
              </p:ext>
            </p:extLst>
          </p:nvPr>
        </p:nvGraphicFramePr>
        <p:xfrm>
          <a:off x="5603227" y="1709650"/>
          <a:ext cx="2430462" cy="646112"/>
        </p:xfrm>
        <a:graphic>
          <a:graphicData uri="http://schemas.openxmlformats.org/presentationml/2006/ole">
            <mc:AlternateContent xmlns:mc="http://schemas.openxmlformats.org/markup-compatibility/2006">
              <mc:Choice xmlns:v="urn:schemas-microsoft-com:vml" Requires="v">
                <p:oleObj spid="_x0000_s2994" name="Equation" r:id="rId4" imgW="1002960" imgH="266400" progId="Equation.DSMT4">
                  <p:embed/>
                </p:oleObj>
              </mc:Choice>
              <mc:Fallback>
                <p:oleObj name="Equation" r:id="rId4" imgW="1002960" imgH="266400" progId="Equation.DSMT4">
                  <p:embed/>
                  <p:pic>
                    <p:nvPicPr>
                      <p:cNvPr id="0" name=""/>
                      <p:cNvPicPr/>
                      <p:nvPr/>
                    </p:nvPicPr>
                    <p:blipFill>
                      <a:blip r:embed="rId5"/>
                      <a:stretch>
                        <a:fillRect/>
                      </a:stretch>
                    </p:blipFill>
                    <p:spPr>
                      <a:xfrm>
                        <a:off x="5603227" y="1709650"/>
                        <a:ext cx="2430462" cy="64611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18810625"/>
              </p:ext>
            </p:extLst>
          </p:nvPr>
        </p:nvGraphicFramePr>
        <p:xfrm>
          <a:off x="7099300" y="2711450"/>
          <a:ext cx="2708275" cy="646113"/>
        </p:xfrm>
        <a:graphic>
          <a:graphicData uri="http://schemas.openxmlformats.org/presentationml/2006/ole">
            <mc:AlternateContent xmlns:mc="http://schemas.openxmlformats.org/markup-compatibility/2006">
              <mc:Choice xmlns:v="urn:schemas-microsoft-com:vml" Requires="v">
                <p:oleObj spid="_x0000_s2995" name="Equation" r:id="rId6" imgW="1117440" imgH="266400" progId="Equation.DSMT4">
                  <p:embed/>
                </p:oleObj>
              </mc:Choice>
              <mc:Fallback>
                <p:oleObj name="Equation" r:id="rId6" imgW="1117440" imgH="266400" progId="Equation.DSMT4">
                  <p:embed/>
                  <p:pic>
                    <p:nvPicPr>
                      <p:cNvPr id="0" name=""/>
                      <p:cNvPicPr/>
                      <p:nvPr/>
                    </p:nvPicPr>
                    <p:blipFill>
                      <a:blip r:embed="rId7"/>
                      <a:stretch>
                        <a:fillRect/>
                      </a:stretch>
                    </p:blipFill>
                    <p:spPr>
                      <a:xfrm>
                        <a:off x="7099300" y="2711450"/>
                        <a:ext cx="2708275" cy="64611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72107174"/>
              </p:ext>
            </p:extLst>
          </p:nvPr>
        </p:nvGraphicFramePr>
        <p:xfrm>
          <a:off x="8659813" y="3706813"/>
          <a:ext cx="2582862" cy="646112"/>
        </p:xfrm>
        <a:graphic>
          <a:graphicData uri="http://schemas.openxmlformats.org/presentationml/2006/ole">
            <mc:AlternateContent xmlns:mc="http://schemas.openxmlformats.org/markup-compatibility/2006">
              <mc:Choice xmlns:v="urn:schemas-microsoft-com:vml" Requires="v">
                <p:oleObj spid="_x0000_s2996" name="Equation" r:id="rId8" imgW="1066680" imgH="266400" progId="Equation.DSMT4">
                  <p:embed/>
                </p:oleObj>
              </mc:Choice>
              <mc:Fallback>
                <p:oleObj name="Equation" r:id="rId8" imgW="1066680" imgH="266400" progId="Equation.DSMT4">
                  <p:embed/>
                  <p:pic>
                    <p:nvPicPr>
                      <p:cNvPr id="0" name=""/>
                      <p:cNvPicPr/>
                      <p:nvPr/>
                    </p:nvPicPr>
                    <p:blipFill>
                      <a:blip r:embed="rId9"/>
                      <a:stretch>
                        <a:fillRect/>
                      </a:stretch>
                    </p:blipFill>
                    <p:spPr>
                      <a:xfrm>
                        <a:off x="8659813" y="3706813"/>
                        <a:ext cx="2582862" cy="64611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49678478"/>
              </p:ext>
            </p:extLst>
          </p:nvPr>
        </p:nvGraphicFramePr>
        <p:xfrm>
          <a:off x="4564063" y="4292600"/>
          <a:ext cx="4184650" cy="546100"/>
        </p:xfrm>
        <a:graphic>
          <a:graphicData uri="http://schemas.openxmlformats.org/presentationml/2006/ole">
            <mc:AlternateContent xmlns:mc="http://schemas.openxmlformats.org/markup-compatibility/2006">
              <mc:Choice xmlns:v="urn:schemas-microsoft-com:vml" Requires="v">
                <p:oleObj spid="_x0000_s2997" name="Equation" r:id="rId10" imgW="1942920" imgH="253800" progId="Equation.DSMT4">
                  <p:embed/>
                </p:oleObj>
              </mc:Choice>
              <mc:Fallback>
                <p:oleObj name="Equation" r:id="rId10" imgW="1942920" imgH="253800" progId="Equation.DSMT4">
                  <p:embed/>
                  <p:pic>
                    <p:nvPicPr>
                      <p:cNvPr id="0" name=""/>
                      <p:cNvPicPr/>
                      <p:nvPr/>
                    </p:nvPicPr>
                    <p:blipFill>
                      <a:blip r:embed="rId11"/>
                      <a:stretch>
                        <a:fillRect/>
                      </a:stretch>
                    </p:blipFill>
                    <p:spPr>
                      <a:xfrm>
                        <a:off x="4564063" y="4292600"/>
                        <a:ext cx="4184650" cy="5461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066292048"/>
              </p:ext>
            </p:extLst>
          </p:nvPr>
        </p:nvGraphicFramePr>
        <p:xfrm>
          <a:off x="2925763" y="4935538"/>
          <a:ext cx="1077912" cy="430212"/>
        </p:xfrm>
        <a:graphic>
          <a:graphicData uri="http://schemas.openxmlformats.org/presentationml/2006/ole">
            <mc:AlternateContent xmlns:mc="http://schemas.openxmlformats.org/markup-compatibility/2006">
              <mc:Choice xmlns:v="urn:schemas-microsoft-com:vml" Requires="v">
                <p:oleObj spid="_x0000_s2998" name="Equation" r:id="rId12" imgW="444240" imgH="177480" progId="Equation.DSMT4">
                  <p:embed/>
                </p:oleObj>
              </mc:Choice>
              <mc:Fallback>
                <p:oleObj name="Equation" r:id="rId12" imgW="444240" imgH="177480" progId="Equation.DSMT4">
                  <p:embed/>
                  <p:pic>
                    <p:nvPicPr>
                      <p:cNvPr id="0" name=""/>
                      <p:cNvPicPr/>
                      <p:nvPr/>
                    </p:nvPicPr>
                    <p:blipFill>
                      <a:blip r:embed="rId13"/>
                      <a:stretch>
                        <a:fillRect/>
                      </a:stretch>
                    </p:blipFill>
                    <p:spPr>
                      <a:xfrm>
                        <a:off x="2925763" y="4935538"/>
                        <a:ext cx="1077912" cy="430212"/>
                      </a:xfrm>
                      <a:prstGeom prst="rect">
                        <a:avLst/>
                      </a:prstGeom>
                    </p:spPr>
                  </p:pic>
                </p:oleObj>
              </mc:Fallback>
            </mc:AlternateContent>
          </a:graphicData>
        </a:graphic>
      </p:graphicFrame>
    </p:spTree>
    <p:extLst>
      <p:ext uri="{BB962C8B-B14F-4D97-AF65-F5344CB8AC3E}">
        <p14:creationId xmlns:p14="http://schemas.microsoft.com/office/powerpoint/2010/main" val="972553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520" y="0"/>
            <a:ext cx="10502244" cy="1450757"/>
          </a:xfrm>
        </p:spPr>
        <p:txBody>
          <a:bodyPr/>
          <a:lstStyle/>
          <a:p>
            <a:r>
              <a:rPr lang="en-US" b="1" dirty="0">
                <a:latin typeface="Times New Roman" panose="02020603050405020304" pitchFamily="18" charset="0"/>
                <a:cs typeface="Times New Roman" panose="02020603050405020304" pitchFamily="18" charset="0"/>
              </a:rPr>
              <a:t>Example 6 : Reflection and transmission</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Determine the </a:t>
            </a:r>
            <a:r>
              <a:rPr lang="en-US" sz="2400" b="1" dirty="0">
                <a:solidFill>
                  <a:srgbClr val="FF0000"/>
                </a:solidFill>
                <a:latin typeface="Times New Roman" panose="02020603050405020304" pitchFamily="18" charset="0"/>
                <a:cs typeface="Times New Roman" panose="02020603050405020304" pitchFamily="18" charset="0"/>
              </a:rPr>
              <a:t>percentage of energy reflection </a:t>
            </a:r>
            <a:r>
              <a:rPr lang="en-US" sz="2400" dirty="0">
                <a:latin typeface="Times New Roman" panose="02020603050405020304" pitchFamily="18" charset="0"/>
                <a:cs typeface="Times New Roman" panose="02020603050405020304" pitchFamily="18" charset="0"/>
              </a:rPr>
              <a:t>when sound waves are normally incident on a plane steel water interface.</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Determine </a:t>
            </a:r>
            <a:r>
              <a:rPr lang="en-US" sz="2400" b="1" dirty="0">
                <a:solidFill>
                  <a:srgbClr val="FF0000"/>
                </a:solidFill>
                <a:latin typeface="Times New Roman" panose="02020603050405020304" pitchFamily="18" charset="0"/>
                <a:cs typeface="Times New Roman" panose="02020603050405020304" pitchFamily="18" charset="0"/>
              </a:rPr>
              <a:t>the percentage of energy transmission</a:t>
            </a:r>
            <a:r>
              <a:rPr lang="en-US" sz="2400" dirty="0">
                <a:latin typeface="Times New Roman" panose="02020603050405020304" pitchFamily="18" charset="0"/>
                <a:cs typeface="Times New Roman" panose="02020603050405020304" pitchFamily="18" charset="0"/>
              </a:rPr>
              <a:t>, if the waves are travelling in water and are normally incident on a plane water-ice interface. </a:t>
            </a:r>
          </a:p>
          <a:p>
            <a:pPr marL="0" indent="0">
              <a:buNone/>
            </a:pP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c values in kg m</a:t>
            </a:r>
            <a:r>
              <a:rPr lang="en-US" sz="2400" baseline="30000" dirty="0">
                <a:latin typeface="Times New Roman" panose="02020603050405020304" pitchFamily="18" charset="0"/>
                <a:cs typeface="Times New Roman" panose="02020603050405020304" pitchFamily="18" charset="0"/>
                <a:sym typeface="Symbol" panose="05050102010706020507" pitchFamily="18" charset="2"/>
              </a:rPr>
              <a:t>-2</a:t>
            </a:r>
            <a:r>
              <a:rPr lang="en-US" sz="2400" dirty="0">
                <a:latin typeface="Times New Roman" panose="02020603050405020304" pitchFamily="18" charset="0"/>
                <a:cs typeface="Times New Roman" panose="02020603050405020304" pitchFamily="18" charset="0"/>
                <a:sym typeface="Symbol" panose="05050102010706020507" pitchFamily="18" charset="2"/>
              </a:rPr>
              <a:t> s</a:t>
            </a:r>
            <a:r>
              <a:rPr lang="en-US" sz="2400" baseline="30000" dirty="0">
                <a:latin typeface="Times New Roman" panose="02020603050405020304" pitchFamily="18" charset="0"/>
                <a:cs typeface="Times New Roman" panose="02020603050405020304" pitchFamily="18" charset="0"/>
                <a:sym typeface="Symbol" panose="05050102010706020507" pitchFamily="18" charset="2"/>
              </a:rPr>
              <a:t>-1</a:t>
            </a:r>
            <a:r>
              <a:rPr lang="en-US" sz="2400"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			water = 1.43 x 10</a:t>
            </a:r>
            <a:r>
              <a:rPr lang="en-US" sz="2400" baseline="30000" dirty="0">
                <a:latin typeface="Times New Roman" panose="02020603050405020304" pitchFamily="18" charset="0"/>
                <a:cs typeface="Times New Roman" panose="02020603050405020304" pitchFamily="18" charset="0"/>
              </a:rPr>
              <a:t>6</a:t>
            </a:r>
          </a:p>
          <a:p>
            <a:pPr marL="0" indent="0">
              <a:buNone/>
            </a:pPr>
            <a:r>
              <a:rPr lang="en-US" sz="2400" dirty="0">
                <a:latin typeface="Times New Roman" panose="02020603050405020304" pitchFamily="18" charset="0"/>
                <a:cs typeface="Times New Roman" panose="02020603050405020304" pitchFamily="18" charset="0"/>
              </a:rPr>
              <a:t>			ice      =  3.49 x 10</a:t>
            </a:r>
            <a:r>
              <a:rPr lang="en-US" sz="2400" baseline="30000" dirty="0">
                <a:latin typeface="Times New Roman" panose="02020603050405020304" pitchFamily="18" charset="0"/>
                <a:cs typeface="Times New Roman" panose="02020603050405020304" pitchFamily="18" charset="0"/>
              </a:rPr>
              <a:t>6</a:t>
            </a:r>
          </a:p>
          <a:p>
            <a:pPr marL="0" indent="0">
              <a:buNone/>
            </a:pPr>
            <a:r>
              <a:rPr lang="en-US" sz="2400" dirty="0">
                <a:latin typeface="Times New Roman" panose="02020603050405020304" pitchFamily="18" charset="0"/>
                <a:cs typeface="Times New Roman" panose="02020603050405020304" pitchFamily="18" charset="0"/>
              </a:rPr>
              <a:t>			steel  =   3.8 x 10</a:t>
            </a:r>
            <a:r>
              <a:rPr lang="en-US" sz="2400" baseline="30000" dirty="0">
                <a:latin typeface="Times New Roman" panose="02020603050405020304" pitchFamily="18" charset="0"/>
                <a:cs typeface="Times New Roman" panose="02020603050405020304" pitchFamily="18" charset="0"/>
              </a:rPr>
              <a:t>7</a:t>
            </a:r>
          </a:p>
        </p:txBody>
      </p:sp>
      <p:sp>
        <p:nvSpPr>
          <p:cNvPr id="4" name="Slide Number Placeholder 3"/>
          <p:cNvSpPr>
            <a:spLocks noGrp="1"/>
          </p:cNvSpPr>
          <p:nvPr>
            <p:ph type="sldNum" sz="quarter" idx="12"/>
          </p:nvPr>
        </p:nvSpPr>
        <p:spPr/>
        <p:txBody>
          <a:bodyPr/>
          <a:lstStyle/>
          <a:p>
            <a:fld id="{40C99F37-6FE3-4951-8502-D2FD83BFB6C8}" type="slidenum">
              <a:rPr lang="en-US" smtClean="0"/>
              <a:t>30</a:t>
            </a:fld>
            <a:endParaRPr lang="en-US"/>
          </a:p>
        </p:txBody>
      </p:sp>
    </p:spTree>
    <p:extLst>
      <p:ext uri="{BB962C8B-B14F-4D97-AF65-F5344CB8AC3E}">
        <p14:creationId xmlns:p14="http://schemas.microsoft.com/office/powerpoint/2010/main" val="1351483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152" y="68304"/>
            <a:ext cx="10481695" cy="1450757"/>
          </a:xfrm>
        </p:spPr>
        <p:txBody>
          <a:bodyPr/>
          <a:lstStyle/>
          <a:p>
            <a:r>
              <a:rPr lang="en-US" b="1" dirty="0">
                <a:latin typeface="Times New Roman" panose="02020603050405020304" pitchFamily="18" charset="0"/>
                <a:cs typeface="Times New Roman" panose="02020603050405020304" pitchFamily="18" charset="0"/>
              </a:rPr>
              <a:t>Example 7 : Impedance matching in ear</a:t>
            </a:r>
          </a:p>
        </p:txBody>
      </p:sp>
      <p:sp>
        <p:nvSpPr>
          <p:cNvPr id="3" name="Content Placeholder 2"/>
          <p:cNvSpPr>
            <a:spLocks noGrp="1"/>
          </p:cNvSpPr>
          <p:nvPr>
            <p:ph idx="1"/>
          </p:nvPr>
        </p:nvSpPr>
        <p:spPr>
          <a:xfrm>
            <a:off x="7833813" y="1845733"/>
            <a:ext cx="4203511" cy="4023360"/>
          </a:xfrm>
        </p:spPr>
        <p:txBody>
          <a:bodyPr>
            <a:no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Tympanic membrane vibrations are transmitted through middle ear </a:t>
            </a:r>
            <a:r>
              <a:rPr lang="en-US" sz="2400" dirty="0" err="1">
                <a:latin typeface="Times New Roman" panose="02020603050405020304" pitchFamily="18" charset="0"/>
                <a:cs typeface="Times New Roman" panose="02020603050405020304" pitchFamily="18" charset="0"/>
              </a:rPr>
              <a:t>ossicles</a:t>
            </a:r>
            <a:r>
              <a:rPr lang="en-US" sz="2400" dirty="0">
                <a:latin typeface="Times New Roman" panose="02020603050405020304" pitchFamily="18" charset="0"/>
                <a:cs typeface="Times New Roman" panose="02020603050405020304" pitchFamily="18" charset="0"/>
              </a:rPr>
              <a:t> to the inner ear (cochlea) via the oval window.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ossicles</a:t>
            </a:r>
            <a:r>
              <a:rPr lang="en-US" sz="2400" dirty="0">
                <a:latin typeface="Times New Roman" panose="02020603050405020304" pitchFamily="18" charset="0"/>
                <a:cs typeface="Times New Roman" panose="02020603050405020304" pitchFamily="18" charset="0"/>
              </a:rPr>
              <a:t> provide small amount of amplification, but their main role is </a:t>
            </a:r>
            <a:r>
              <a:rPr lang="en-US" sz="2400" b="1" dirty="0">
                <a:solidFill>
                  <a:srgbClr val="FF0000"/>
                </a:solidFill>
                <a:latin typeface="Times New Roman" panose="02020603050405020304" pitchFamily="18" charset="0"/>
                <a:cs typeface="Times New Roman" panose="02020603050405020304" pitchFamily="18" charset="0"/>
              </a:rPr>
              <a:t>impedance matching.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Two main mechanisms involved in the amplification are </a:t>
            </a:r>
            <a:r>
              <a:rPr lang="en-US" sz="2400" b="1" dirty="0">
                <a:solidFill>
                  <a:srgbClr val="FF0000"/>
                </a:solidFill>
                <a:latin typeface="Times New Roman" panose="02020603050405020304" pitchFamily="18" charset="0"/>
                <a:cs typeface="Times New Roman" panose="02020603050405020304" pitchFamily="18" charset="0"/>
              </a:rPr>
              <a:t>area ratio </a:t>
            </a:r>
            <a:r>
              <a:rPr lang="en-US" sz="2400" dirty="0">
                <a:solidFill>
                  <a:schemeClr val="tx1"/>
                </a:solidFill>
                <a:latin typeface="Times New Roman" panose="02020603050405020304" pitchFamily="18" charset="0"/>
                <a:cs typeface="Times New Roman" panose="02020603050405020304" pitchFamily="18" charset="0"/>
              </a:rPr>
              <a:t>and</a:t>
            </a:r>
            <a:r>
              <a:rPr lang="en-US" sz="2400" b="1" dirty="0">
                <a:solidFill>
                  <a:srgbClr val="FF0000"/>
                </a:solidFill>
                <a:latin typeface="Times New Roman" panose="02020603050405020304" pitchFamily="18" charset="0"/>
                <a:cs typeface="Times New Roman" panose="02020603050405020304" pitchFamily="18" charset="0"/>
              </a:rPr>
              <a:t> lever action</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31</a:t>
            </a:fld>
            <a:endParaRPr lang="en-US"/>
          </a:p>
        </p:txBody>
      </p:sp>
      <p:pic>
        <p:nvPicPr>
          <p:cNvPr id="18434" name="Picture 2" descr="sound transmission in 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248" y="2213119"/>
            <a:ext cx="7227668" cy="32885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74888" y="6455578"/>
            <a:ext cx="5283369" cy="369332"/>
          </a:xfrm>
          <a:prstGeom prst="rect">
            <a:avLst/>
          </a:prstGeom>
        </p:spPr>
        <p:txBody>
          <a:bodyPr wrap="none">
            <a:spAutoFit/>
          </a:bodyPr>
          <a:lstStyle/>
          <a:p>
            <a:r>
              <a:rPr lang="en-US" dirty="0"/>
              <a:t>http://www.david.curtis.care4free.net/hearingrev.htm</a:t>
            </a:r>
          </a:p>
        </p:txBody>
      </p:sp>
    </p:spTree>
    <p:extLst>
      <p:ext uri="{BB962C8B-B14F-4D97-AF65-F5344CB8AC3E}">
        <p14:creationId xmlns:p14="http://schemas.microsoft.com/office/powerpoint/2010/main" val="2508317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42964"/>
            <a:ext cx="10058400" cy="1450757"/>
          </a:xfrm>
        </p:spPr>
        <p:txBody>
          <a:bodyPr/>
          <a:lstStyle/>
          <a:p>
            <a:r>
              <a:rPr lang="en-US" b="1" dirty="0">
                <a:latin typeface="Times New Roman" panose="02020603050405020304" pitchFamily="18" charset="0"/>
                <a:cs typeface="Times New Roman" panose="02020603050405020304" pitchFamily="18" charset="0"/>
              </a:rPr>
              <a:t>How the middle ear works</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0C99F37-6FE3-4951-8502-D2FD83BFB6C8}" type="slidenum">
              <a:rPr lang="en-US" smtClean="0"/>
              <a:t>32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964753195"/>
              </p:ext>
            </p:extLst>
          </p:nvPr>
        </p:nvGraphicFramePr>
        <p:xfrm>
          <a:off x="6844009" y="1834246"/>
          <a:ext cx="2781363" cy="1673532"/>
        </p:xfrm>
        <a:graphic>
          <a:graphicData uri="http://schemas.openxmlformats.org/presentationml/2006/ole">
            <mc:AlternateContent xmlns:mc="http://schemas.openxmlformats.org/markup-compatibility/2006">
              <mc:Choice xmlns:v="urn:schemas-microsoft-com:vml" Requires="v">
                <p:oleObj spid="_x0000_s22587" name="Equation" r:id="rId4" imgW="1498320" imgH="901440" progId="Equation.DSMT4">
                  <p:embed/>
                </p:oleObj>
              </mc:Choice>
              <mc:Fallback>
                <p:oleObj name="Equation" r:id="rId4" imgW="1498320" imgH="901440" progId="Equation.DSMT4">
                  <p:embed/>
                  <p:pic>
                    <p:nvPicPr>
                      <p:cNvPr id="0" name=""/>
                      <p:cNvPicPr/>
                      <p:nvPr/>
                    </p:nvPicPr>
                    <p:blipFill>
                      <a:blip r:embed="rId5"/>
                      <a:stretch>
                        <a:fillRect/>
                      </a:stretch>
                    </p:blipFill>
                    <p:spPr>
                      <a:xfrm>
                        <a:off x="6844009" y="1834246"/>
                        <a:ext cx="2781363" cy="1673532"/>
                      </a:xfrm>
                      <a:prstGeom prst="rect">
                        <a:avLst/>
                      </a:prstGeom>
                    </p:spPr>
                  </p:pic>
                </p:oleObj>
              </mc:Fallback>
            </mc:AlternateContent>
          </a:graphicData>
        </a:graphic>
      </p:graphicFrame>
      <p:pic>
        <p:nvPicPr>
          <p:cNvPr id="22553" name="Picture 25" descr="http://michaeldmann.net/pix_8/lever.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6761" y="1207793"/>
            <a:ext cx="3666940" cy="489374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752349" y="6370151"/>
            <a:ext cx="3822778" cy="369332"/>
          </a:xfrm>
          <a:prstGeom prst="rect">
            <a:avLst/>
          </a:prstGeom>
        </p:spPr>
        <p:txBody>
          <a:bodyPr wrap="none">
            <a:spAutoFit/>
          </a:bodyPr>
          <a:lstStyle/>
          <a:p>
            <a:r>
              <a:rPr lang="en-US" dirty="0">
                <a:hlinkClick r:id="rId7"/>
              </a:rPr>
              <a:t>http://michaeldmann.net/mann8.html</a:t>
            </a:r>
            <a:endParaRPr lang="en-US" dirty="0"/>
          </a:p>
        </p:txBody>
      </p:sp>
      <p:sp>
        <p:nvSpPr>
          <p:cNvPr id="10" name="Rectangle 9"/>
          <p:cNvSpPr/>
          <p:nvPr/>
        </p:nvSpPr>
        <p:spPr>
          <a:xfrm>
            <a:off x="5609161" y="4668765"/>
            <a:ext cx="6096000" cy="1200329"/>
          </a:xfrm>
          <a:prstGeom prst="rect">
            <a:avLst/>
          </a:prstGeom>
        </p:spPr>
        <p:txBody>
          <a:bodyPr>
            <a:spAutoFit/>
          </a:bodyPr>
          <a:lstStyle/>
          <a:p>
            <a:r>
              <a:rPr lang="en-US" b="1" dirty="0">
                <a:solidFill>
                  <a:srgbClr val="000000"/>
                </a:solidFill>
                <a:latin typeface="Times New Roman" panose="02020603050405020304" pitchFamily="18" charset="0"/>
              </a:rPr>
              <a:t> Schematic drawing of </a:t>
            </a:r>
            <a:r>
              <a:rPr lang="en-US" b="1" dirty="0" err="1">
                <a:solidFill>
                  <a:srgbClr val="000000"/>
                </a:solidFill>
                <a:latin typeface="Times New Roman" panose="02020603050405020304" pitchFamily="18" charset="0"/>
              </a:rPr>
              <a:t>ossicle</a:t>
            </a:r>
            <a:r>
              <a:rPr lang="en-US" b="1" dirty="0">
                <a:solidFill>
                  <a:srgbClr val="000000"/>
                </a:solidFill>
                <a:latin typeface="Times New Roman" panose="02020603050405020304" pitchFamily="18" charset="0"/>
              </a:rPr>
              <a:t> system to illustrate the lever arms and the position of the fulcrum. Relative areas of the tympanic membrane and the membrane of the oval window are shown.</a:t>
            </a:r>
          </a:p>
        </p:txBody>
      </p:sp>
      <p:sp>
        <p:nvSpPr>
          <p:cNvPr id="5" name="TextBox 4"/>
          <p:cNvSpPr txBox="1"/>
          <p:nvPr/>
        </p:nvSpPr>
        <p:spPr>
          <a:xfrm>
            <a:off x="5713614" y="3752209"/>
            <a:ext cx="5646469" cy="830997"/>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P1 : pressure on the tympanic membrane</a:t>
            </a:r>
          </a:p>
          <a:p>
            <a:r>
              <a:rPr lang="en-US" sz="2400" b="1" dirty="0">
                <a:solidFill>
                  <a:srgbClr val="FF0000"/>
                </a:solidFill>
                <a:latin typeface="Times New Roman" panose="02020603050405020304" pitchFamily="18" charset="0"/>
                <a:cs typeface="Times New Roman" panose="02020603050405020304" pitchFamily="18" charset="0"/>
              </a:rPr>
              <a:t>P2 : pressure on the oval window</a:t>
            </a:r>
          </a:p>
        </p:txBody>
      </p:sp>
    </p:spTree>
    <p:extLst>
      <p:ext uri="{BB962C8B-B14F-4D97-AF65-F5344CB8AC3E}">
        <p14:creationId xmlns:p14="http://schemas.microsoft.com/office/powerpoint/2010/main" val="539217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Longitudinal Waves in a solid</a:t>
            </a:r>
          </a:p>
        </p:txBody>
      </p:sp>
      <p:sp>
        <p:nvSpPr>
          <p:cNvPr id="3" name="Content Placeholder 2"/>
          <p:cNvSpPr>
            <a:spLocks noGrp="1"/>
          </p:cNvSpPr>
          <p:nvPr>
            <p:ph idx="1"/>
          </p:nvPr>
        </p:nvSpPr>
        <p:spPr>
          <a:xfrm>
            <a:off x="669701" y="1845734"/>
            <a:ext cx="10485979"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velocity of longitudinal waves in a solid depend upon the dimensions of the specimen in which the waves are travelling.</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a </a:t>
            </a:r>
            <a:r>
              <a:rPr lang="en-US" sz="2400" b="1" dirty="0">
                <a:latin typeface="Times New Roman" panose="02020603050405020304" pitchFamily="18" charset="0"/>
                <a:cs typeface="Times New Roman" panose="02020603050405020304" pitchFamily="18" charset="0"/>
              </a:rPr>
              <a:t>thin bar </a:t>
            </a:r>
            <a:r>
              <a:rPr lang="en-US" sz="2400" dirty="0">
                <a:latin typeface="Times New Roman" panose="02020603050405020304" pitchFamily="18" charset="0"/>
                <a:cs typeface="Times New Roman" panose="02020603050405020304" pitchFamily="18" charset="0"/>
              </a:rPr>
              <a:t>of finite cross section, the wave equation is composed of  longitudinal wave from only </a:t>
            </a:r>
            <a:r>
              <a:rPr lang="en-US" sz="2400" b="1" dirty="0">
                <a:solidFill>
                  <a:srgbClr val="FF0000"/>
                </a:solidFill>
                <a:latin typeface="Times New Roman" panose="02020603050405020304" pitchFamily="18" charset="0"/>
                <a:cs typeface="Times New Roman" panose="02020603050405020304" pitchFamily="18" charset="0"/>
              </a:rPr>
              <a:t>longitudinal strain or axial strain </a:t>
            </a:r>
            <a:r>
              <a:rPr lang="en-US" sz="2400" dirty="0">
                <a:solidFill>
                  <a:schemeClr val="tx1"/>
                </a:solidFill>
                <a:latin typeface="Times New Roman" panose="02020603050405020304" pitchFamily="18" charset="0"/>
                <a:cs typeface="Times New Roman" panose="02020603050405020304" pitchFamily="18" charset="0"/>
              </a:rPr>
              <a:t>and given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b="1" dirty="0">
                <a:solidFill>
                  <a:srgbClr val="FF0000"/>
                </a:solidFill>
                <a:latin typeface="Times New Roman" panose="02020603050405020304" pitchFamily="18" charset="0"/>
                <a:cs typeface="Times New Roman" panose="02020603050405020304" pitchFamily="18" charset="0"/>
              </a:rPr>
              <a:t>In bulk solids, the wave equations are composed of longitudinal wave and transverse wave due to transverse strain.</a:t>
            </a:r>
          </a:p>
        </p:txBody>
      </p:sp>
      <p:sp>
        <p:nvSpPr>
          <p:cNvPr id="4" name="Slide Number Placeholder 3"/>
          <p:cNvSpPr>
            <a:spLocks noGrp="1"/>
          </p:cNvSpPr>
          <p:nvPr>
            <p:ph type="sldNum" sz="quarter" idx="12"/>
          </p:nvPr>
        </p:nvSpPr>
        <p:spPr/>
        <p:txBody>
          <a:bodyPr/>
          <a:lstStyle/>
          <a:p>
            <a:fld id="{40C99F37-6FE3-4951-8502-D2FD83BFB6C8}" type="slidenum">
              <a:rPr lang="en-US" smtClean="0"/>
              <a:t>33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225455985"/>
              </p:ext>
            </p:extLst>
          </p:nvPr>
        </p:nvGraphicFramePr>
        <p:xfrm>
          <a:off x="2164022" y="3553150"/>
          <a:ext cx="3298825" cy="849312"/>
        </p:xfrm>
        <a:graphic>
          <a:graphicData uri="http://schemas.openxmlformats.org/presentationml/2006/ole">
            <mc:AlternateContent xmlns:mc="http://schemas.openxmlformats.org/markup-compatibility/2006">
              <mc:Choice xmlns:v="urn:schemas-microsoft-com:vml" Requires="v">
                <p:oleObj spid="_x0000_s10395" name="Equation" r:id="rId3" imgW="1777680" imgH="457200" progId="Equation.DSMT4">
                  <p:embed/>
                </p:oleObj>
              </mc:Choice>
              <mc:Fallback>
                <p:oleObj name="Equation" r:id="rId3" imgW="1777680" imgH="457200" progId="Equation.DSMT4">
                  <p:embed/>
                  <p:pic>
                    <p:nvPicPr>
                      <p:cNvPr id="0" name=""/>
                      <p:cNvPicPr/>
                      <p:nvPr/>
                    </p:nvPicPr>
                    <p:blipFill>
                      <a:blip r:embed="rId4"/>
                      <a:stretch>
                        <a:fillRect/>
                      </a:stretch>
                    </p:blipFill>
                    <p:spPr>
                      <a:xfrm>
                        <a:off x="2164022" y="3553150"/>
                        <a:ext cx="3298825" cy="849312"/>
                      </a:xfrm>
                      <a:prstGeom prst="rect">
                        <a:avLst/>
                      </a:prstGeom>
                      <a:solidFill>
                        <a:srgbClr val="FFFF00"/>
                      </a:solidFill>
                    </p:spPr>
                  </p:pic>
                </p:oleObj>
              </mc:Fallback>
            </mc:AlternateContent>
          </a:graphicData>
        </a:graphic>
      </p:graphicFrame>
      <p:sp>
        <p:nvSpPr>
          <p:cNvPr id="6" name="TextBox 5"/>
          <p:cNvSpPr txBox="1"/>
          <p:nvPr/>
        </p:nvSpPr>
        <p:spPr>
          <a:xfrm>
            <a:off x="6399172" y="3469974"/>
            <a:ext cx="4934237" cy="1015663"/>
          </a:xfrm>
          <a:prstGeom prst="rect">
            <a:avLst/>
          </a:prstGeom>
          <a:noFill/>
          <a:ln w="28575">
            <a:solidFill>
              <a:srgbClr val="FF0000"/>
            </a:solidFill>
          </a:ln>
        </p:spPr>
        <p:txBody>
          <a:bodyPr wrap="square" rtlCol="0">
            <a:spAutoFit/>
          </a:bodyPr>
          <a:lstStyle/>
          <a:p>
            <a:r>
              <a:rPr lang="en-US" sz="2000" dirty="0">
                <a:latin typeface="Times New Roman" panose="02020603050405020304" pitchFamily="18" charset="0"/>
                <a:cs typeface="Times New Roman" panose="02020603050405020304" pitchFamily="18" charset="0"/>
              </a:rPr>
              <a:t>Y = Young’s modulus, the ratio of the longitudinal stress in the bar to its longitudinal strain.</a:t>
            </a:r>
          </a:p>
        </p:txBody>
      </p:sp>
    </p:spTree>
    <p:extLst>
      <p:ext uri="{BB962C8B-B14F-4D97-AF65-F5344CB8AC3E}">
        <p14:creationId xmlns:p14="http://schemas.microsoft.com/office/powerpoint/2010/main" val="3253359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Young’s modulus</a:t>
            </a:r>
          </a:p>
        </p:txBody>
      </p:sp>
      <p:sp>
        <p:nvSpPr>
          <p:cNvPr id="4" name="Slide Number Placeholder 3"/>
          <p:cNvSpPr>
            <a:spLocks noGrp="1"/>
          </p:cNvSpPr>
          <p:nvPr>
            <p:ph type="sldNum" sz="quarter" idx="12"/>
          </p:nvPr>
        </p:nvSpPr>
        <p:spPr/>
        <p:txBody>
          <a:bodyPr/>
          <a:lstStyle/>
          <a:p>
            <a:fld id="{40C99F37-6FE3-4951-8502-D2FD83BFB6C8}" type="slidenum">
              <a:rPr lang="en-US" smtClean="0"/>
              <a:t>34</a:t>
            </a:fld>
            <a:endParaRPr lang="en-US"/>
          </a:p>
        </p:txBody>
      </p:sp>
      <p:pic>
        <p:nvPicPr>
          <p:cNvPr id="19458" name="Picture 2" descr="https://qph.ec.quoracdn.net/main-qimg-20a4d7214a95973941399fb4bccfc81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61" y="3847210"/>
            <a:ext cx="6290671" cy="2075668"/>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physicsnet.co.uk/wp-content/uploads/2010/08/YM-values.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853828" y="1719021"/>
            <a:ext cx="4849933" cy="40227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126480" y="5922878"/>
            <a:ext cx="7601803" cy="338554"/>
          </a:xfrm>
          <a:prstGeom prst="rect">
            <a:avLst/>
          </a:prstGeom>
        </p:spPr>
        <p:txBody>
          <a:bodyPr wrap="square">
            <a:spAutoFit/>
          </a:bodyPr>
          <a:lstStyle/>
          <a:p>
            <a:r>
              <a:rPr lang="en-US" sz="1600" dirty="0"/>
              <a:t>http://physicsnet.co.uk/a-level-physics-as-a2/materials/young-modulus/</a:t>
            </a:r>
          </a:p>
        </p:txBody>
      </p:sp>
      <p:sp>
        <p:nvSpPr>
          <p:cNvPr id="7" name="Rectangle 6"/>
          <p:cNvSpPr/>
          <p:nvPr/>
        </p:nvSpPr>
        <p:spPr>
          <a:xfrm>
            <a:off x="185989" y="5973281"/>
            <a:ext cx="7506269" cy="338554"/>
          </a:xfrm>
          <a:prstGeom prst="rect">
            <a:avLst/>
          </a:prstGeom>
        </p:spPr>
        <p:txBody>
          <a:bodyPr wrap="square">
            <a:spAutoFit/>
          </a:bodyPr>
          <a:lstStyle/>
          <a:p>
            <a:r>
              <a:rPr lang="en-US" sz="1600" dirty="0"/>
              <a:t>https://www.quora.com/Does-cold-working-change-Youngs-modulus</a:t>
            </a:r>
          </a:p>
        </p:txBody>
      </p:sp>
      <p:sp>
        <p:nvSpPr>
          <p:cNvPr id="8" name="TextBox 7"/>
          <p:cNvSpPr txBox="1"/>
          <p:nvPr/>
        </p:nvSpPr>
        <p:spPr>
          <a:xfrm>
            <a:off x="477672" y="2057334"/>
            <a:ext cx="6376156"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Young’s Modulus is a vitally important number that describes how a material behaves under tension.</a:t>
            </a:r>
          </a:p>
        </p:txBody>
      </p:sp>
      <p:sp>
        <p:nvSpPr>
          <p:cNvPr id="11" name="TextBox 10"/>
          <p:cNvSpPr txBox="1"/>
          <p:nvPr/>
        </p:nvSpPr>
        <p:spPr>
          <a:xfrm>
            <a:off x="8516203" y="192505"/>
            <a:ext cx="348472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Young’s modulus review</a:t>
            </a:r>
          </a:p>
        </p:txBody>
      </p:sp>
    </p:spTree>
    <p:extLst>
      <p:ext uri="{BB962C8B-B14F-4D97-AF65-F5344CB8AC3E}">
        <p14:creationId xmlns:p14="http://schemas.microsoft.com/office/powerpoint/2010/main" val="1116230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653" y="340565"/>
            <a:ext cx="9478850" cy="854674"/>
          </a:xfrm>
        </p:spPr>
        <p:txBody>
          <a:bodyPr>
            <a:normAutofit fontScale="90000"/>
          </a:bodyPr>
          <a:lstStyle/>
          <a:p>
            <a:r>
              <a:rPr lang="en-US" b="1" dirty="0">
                <a:latin typeface="Times New Roman" panose="02020603050405020304" pitchFamily="18" charset="0"/>
                <a:cs typeface="Times New Roman" panose="02020603050405020304" pitchFamily="18" charset="0"/>
              </a:rPr>
              <a:t>Transverse wave  and transverse velocity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in a bulk solid</a:t>
            </a:r>
          </a:p>
        </p:txBody>
      </p:sp>
      <p:sp>
        <p:nvSpPr>
          <p:cNvPr id="3" name="Content Placeholder 2"/>
          <p:cNvSpPr>
            <a:spLocks noGrp="1"/>
          </p:cNvSpPr>
          <p:nvPr>
            <p:ph idx="1"/>
          </p:nvPr>
        </p:nvSpPr>
        <p:spPr>
          <a:xfrm>
            <a:off x="4241697" y="767902"/>
            <a:ext cx="7422698" cy="4023360"/>
          </a:xfrm>
          <a:solidFill>
            <a:schemeClr val="bg1"/>
          </a:solidFill>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Because the </a:t>
            </a:r>
            <a:r>
              <a:rPr lang="en-US" sz="2400" b="1" dirty="0">
                <a:solidFill>
                  <a:srgbClr val="FF0000"/>
                </a:solidFill>
                <a:latin typeface="Times New Roman" panose="02020603050405020304" pitchFamily="18" charset="0"/>
                <a:cs typeface="Times New Roman" panose="02020603050405020304" pitchFamily="18" charset="0"/>
              </a:rPr>
              <a:t>bulk solid </a:t>
            </a:r>
            <a:r>
              <a:rPr lang="en-US" sz="2400" dirty="0">
                <a:latin typeface="Times New Roman" panose="02020603050405020304" pitchFamily="18" charset="0"/>
                <a:cs typeface="Times New Roman" panose="02020603050405020304" pitchFamily="18" charset="0"/>
              </a:rPr>
              <a:t>distorts laterally. This gives rise to a </a:t>
            </a:r>
            <a:r>
              <a:rPr lang="en-US" sz="2400" u="sng" dirty="0">
                <a:latin typeface="Times New Roman" panose="02020603050405020304" pitchFamily="18" charset="0"/>
                <a:cs typeface="Times New Roman" panose="02020603050405020304" pitchFamily="18" charset="0"/>
              </a:rPr>
              <a:t>transverse wave.</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transverse shear strain is  </a:t>
            </a:r>
            <a:r>
              <a:rPr lang="en-US" sz="2400" dirty="0">
                <a:latin typeface="Times New Roman" panose="02020603050405020304" pitchFamily="18" charset="0"/>
                <a:cs typeface="Times New Roman" panose="02020603050405020304" pitchFamily="18" charset="0"/>
                <a:sym typeface="Symbol" panose="05050102010706020507" pitchFamily="18" charset="2"/>
              </a:rPr>
              <a:t>/x and the transverse shear stress is (/x );   = shear modulus of rigidity.</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equation of transverse motion of the thin element dx is given by </a:t>
            </a:r>
          </a:p>
          <a:p>
            <a:pPr marL="0" indent="0">
              <a:buNone/>
            </a:pPr>
            <a:r>
              <a:rPr lang="en-US" sz="2400" i="1" dirty="0">
                <a:latin typeface="Times New Roman" panose="02020603050405020304" pitchFamily="18" charset="0"/>
                <a:cs typeface="Times New Roman" panose="02020603050405020304" pitchFamily="18" charset="0"/>
              </a:rPr>
              <a:t>summation of transverse shear stress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mass x acceleration</a:t>
            </a: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35</a:t>
            </a:fld>
            <a:endParaRPr lang="en-US"/>
          </a:p>
        </p:txBody>
      </p:sp>
      <p:pic>
        <p:nvPicPr>
          <p:cNvPr id="5" name="Picture 4"/>
          <p:cNvPicPr>
            <a:picLocks noChangeAspect="1"/>
          </p:cNvPicPr>
          <p:nvPr/>
        </p:nvPicPr>
        <p:blipFill>
          <a:blip r:embed="rId4"/>
          <a:stretch>
            <a:fillRect/>
          </a:stretch>
        </p:blipFill>
        <p:spPr>
          <a:xfrm>
            <a:off x="73408" y="1689193"/>
            <a:ext cx="4168289" cy="3664025"/>
          </a:xfrm>
          <a:prstGeom prst="rect">
            <a:avLst/>
          </a:prstGeom>
        </p:spPr>
      </p:pic>
      <p:sp>
        <p:nvSpPr>
          <p:cNvPr id="6" name="TextBox 5"/>
          <p:cNvSpPr txBox="1"/>
          <p:nvPr/>
        </p:nvSpPr>
        <p:spPr>
          <a:xfrm>
            <a:off x="193184" y="5509759"/>
            <a:ext cx="3837904"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sym typeface="Symbol" panose="05050102010706020507" pitchFamily="18" charset="2"/>
              </a:rPr>
              <a:t> = displacement in y direction and a function of both x and y.</a:t>
            </a:r>
            <a:endParaRPr lang="en-US" sz="2000" dirty="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281782114"/>
              </p:ext>
            </p:extLst>
          </p:nvPr>
        </p:nvGraphicFramePr>
        <p:xfrm>
          <a:off x="4434012" y="3965753"/>
          <a:ext cx="2886075" cy="2212975"/>
        </p:xfrm>
        <a:graphic>
          <a:graphicData uri="http://schemas.openxmlformats.org/presentationml/2006/ole">
            <mc:AlternateContent xmlns:mc="http://schemas.openxmlformats.org/markup-compatibility/2006">
              <mc:Choice xmlns:v="urn:schemas-microsoft-com:vml" Requires="v">
                <p:oleObj spid="_x0000_s11415" name="Equation" r:id="rId5" imgW="1511280" imgH="1155600" progId="Equation.DSMT4">
                  <p:embed/>
                </p:oleObj>
              </mc:Choice>
              <mc:Fallback>
                <p:oleObj name="Equation" r:id="rId5" imgW="1511280" imgH="1155600" progId="Equation.DSMT4">
                  <p:embed/>
                  <p:pic>
                    <p:nvPicPr>
                      <p:cNvPr id="0" name=""/>
                      <p:cNvPicPr/>
                      <p:nvPr/>
                    </p:nvPicPr>
                    <p:blipFill>
                      <a:blip r:embed="rId6"/>
                      <a:stretch>
                        <a:fillRect/>
                      </a:stretch>
                    </p:blipFill>
                    <p:spPr>
                      <a:xfrm>
                        <a:off x="4434012" y="3965753"/>
                        <a:ext cx="2886075" cy="2212975"/>
                      </a:xfrm>
                      <a:prstGeom prst="rect">
                        <a:avLst/>
                      </a:prstGeom>
                    </p:spPr>
                  </p:pic>
                </p:oleObj>
              </mc:Fallback>
            </mc:AlternateContent>
          </a:graphicData>
        </a:graphic>
      </p:graphicFrame>
      <p:sp>
        <p:nvSpPr>
          <p:cNvPr id="8" name="TextBox 7"/>
          <p:cNvSpPr txBox="1"/>
          <p:nvPr/>
        </p:nvSpPr>
        <p:spPr>
          <a:xfrm>
            <a:off x="7512402" y="5509759"/>
            <a:ext cx="4679598" cy="461665"/>
          </a:xfrm>
          <a:prstGeom prst="rect">
            <a:avLst/>
          </a:prstGeom>
          <a:solidFill>
            <a:srgbClr val="FFFF00"/>
          </a:solidFill>
        </p:spPr>
        <p:txBody>
          <a:bodyPr wrap="square" rtlCol="0">
            <a:spAutoFit/>
          </a:bodyPr>
          <a:lstStyle/>
          <a:p>
            <a:r>
              <a:rPr lang="en-US" sz="2400" b="1" dirty="0">
                <a:latin typeface="Times New Roman" panose="02020603050405020304" pitchFamily="18" charset="0"/>
                <a:cs typeface="Times New Roman" panose="02020603050405020304" pitchFamily="18" charset="0"/>
                <a:sym typeface="Symbol" panose="05050102010706020507" pitchFamily="18" charset="2"/>
              </a:rPr>
              <a:t></a:t>
            </a:r>
            <a:r>
              <a:rPr lang="en-US" sz="2400" b="1" dirty="0">
                <a:latin typeface="Times New Roman" panose="02020603050405020304" pitchFamily="18" charset="0"/>
                <a:cs typeface="Times New Roman" panose="02020603050405020304" pitchFamily="18" charset="0"/>
              </a:rPr>
              <a:t>Transverse velocity c = (</a:t>
            </a:r>
            <a:r>
              <a:rPr lang="en-US" sz="2400" b="1" dirty="0">
                <a:latin typeface="Times New Roman" panose="02020603050405020304" pitchFamily="18" charset="0"/>
                <a:cs typeface="Times New Roman" panose="02020603050405020304" pitchFamily="18" charset="0"/>
                <a:sym typeface="Symbol" panose="05050102010706020507" pitchFamily="18" charset="2"/>
              </a:rPr>
              <a:t>/)</a:t>
            </a:r>
            <a:r>
              <a:rPr lang="en-US" sz="2400" b="1" baseline="30000" dirty="0">
                <a:latin typeface="Times New Roman" panose="02020603050405020304" pitchFamily="18" charset="0"/>
                <a:cs typeface="Times New Roman" panose="02020603050405020304" pitchFamily="18" charset="0"/>
                <a:sym typeface="Symbol" panose="05050102010706020507" pitchFamily="18" charset="2"/>
              </a:rPr>
              <a:t>1/2</a:t>
            </a:r>
            <a:endParaRPr lang="en-US" sz="2400" b="1"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700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Shear Modulus or modulus of rigidity</a:t>
            </a:r>
          </a:p>
        </p:txBody>
      </p:sp>
      <p:sp>
        <p:nvSpPr>
          <p:cNvPr id="3" name="Content Placeholder 2"/>
          <p:cNvSpPr>
            <a:spLocks noGrp="1"/>
          </p:cNvSpPr>
          <p:nvPr>
            <p:ph idx="1"/>
          </p:nvPr>
        </p:nvSpPr>
        <p:spPr>
          <a:xfrm>
            <a:off x="5773002" y="1845734"/>
            <a:ext cx="5382677"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shearing force do not pass through the same point.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result is that the profile of the object becomes distorted.</a:t>
            </a:r>
          </a:p>
        </p:txBody>
      </p:sp>
      <p:sp>
        <p:nvSpPr>
          <p:cNvPr id="4" name="Slide Number Placeholder 3"/>
          <p:cNvSpPr>
            <a:spLocks noGrp="1"/>
          </p:cNvSpPr>
          <p:nvPr>
            <p:ph type="sldNum" sz="quarter" idx="12"/>
          </p:nvPr>
        </p:nvSpPr>
        <p:spPr/>
        <p:txBody>
          <a:bodyPr/>
          <a:lstStyle/>
          <a:p>
            <a:fld id="{40C99F37-6FE3-4951-8502-D2FD83BFB6C8}" type="slidenum">
              <a:rPr lang="en-US" smtClean="0"/>
              <a:t>36</a:t>
            </a:fld>
            <a:endParaRPr lang="en-US"/>
          </a:p>
        </p:txBody>
      </p:sp>
      <p:pic>
        <p:nvPicPr>
          <p:cNvPr id="20482" name="Picture 2" descr="Shear Fo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33" y="2606418"/>
            <a:ext cx="5200978" cy="28860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49868" y="6361480"/>
            <a:ext cx="9662615" cy="369332"/>
          </a:xfrm>
          <a:prstGeom prst="rect">
            <a:avLst/>
          </a:prstGeom>
        </p:spPr>
        <p:txBody>
          <a:bodyPr wrap="square">
            <a:spAutoFit/>
          </a:bodyPr>
          <a:lstStyle/>
          <a:p>
            <a:r>
              <a:rPr lang="en-US" dirty="0"/>
              <a:t>http://www.spaceflight.esa.int/impress/text/education/Mechanical%20Properties/MoreModuli.html</a:t>
            </a:r>
          </a:p>
        </p:txBody>
      </p:sp>
      <p:pic>
        <p:nvPicPr>
          <p:cNvPr id="20484" name="Picture 4" descr="Hookes L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1783" y="3772757"/>
            <a:ext cx="4461005" cy="20963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91367" y="3857414"/>
            <a:ext cx="2893326" cy="523220"/>
          </a:xfrm>
          <a:prstGeom prst="rect">
            <a:avLst/>
          </a:prstGeom>
          <a:solidFill>
            <a:schemeClr val="bg1"/>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Shear modulus </a:t>
            </a:r>
            <a:r>
              <a:rPr lang="en-US" sz="2800" b="1" dirty="0">
                <a:latin typeface="Times New Roman" panose="02020603050405020304" pitchFamily="18" charset="0"/>
                <a:cs typeface="Times New Roman" panose="02020603050405020304" pitchFamily="18" charset="0"/>
                <a:sym typeface="Symbol" panose="05050102010706020507" pitchFamily="18" charset="2"/>
              </a:rPr>
              <a:t></a:t>
            </a:r>
            <a:endParaRPr lang="en-US" sz="2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884693" y="192505"/>
            <a:ext cx="311623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Shear modulus review</a:t>
            </a:r>
          </a:p>
        </p:txBody>
      </p:sp>
    </p:spTree>
    <p:extLst>
      <p:ext uri="{BB962C8B-B14F-4D97-AF65-F5344CB8AC3E}">
        <p14:creationId xmlns:p14="http://schemas.microsoft.com/office/powerpoint/2010/main" val="3758976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640" y="99631"/>
            <a:ext cx="10777041" cy="1450757"/>
          </a:xfrm>
        </p:spPr>
        <p:txBody>
          <a:bodyPr/>
          <a:lstStyle/>
          <a:p>
            <a:r>
              <a:rPr lang="en-US" b="1" dirty="0">
                <a:latin typeface="Times New Roman" panose="02020603050405020304" pitchFamily="18" charset="0"/>
                <a:cs typeface="Times New Roman" panose="02020603050405020304" pitchFamily="18" charset="0"/>
              </a:rPr>
              <a:t>Longitudinal wave velocity in a bulk solid</a:t>
            </a:r>
          </a:p>
        </p:txBody>
      </p:sp>
      <p:sp>
        <p:nvSpPr>
          <p:cNvPr id="3" name="Content Placeholder 2"/>
          <p:cNvSpPr>
            <a:spLocks noGrp="1"/>
          </p:cNvSpPr>
          <p:nvPr>
            <p:ph idx="1"/>
          </p:nvPr>
        </p:nvSpPr>
        <p:spPr>
          <a:xfrm>
            <a:off x="633640" y="1845733"/>
            <a:ext cx="10522040" cy="4415607"/>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effect of the transverse rigidity is to stiffen the solid and </a:t>
            </a:r>
            <a:r>
              <a:rPr lang="en-US" sz="2400" b="1" dirty="0">
                <a:solidFill>
                  <a:srgbClr val="FF0000"/>
                </a:solidFill>
                <a:latin typeface="Times New Roman" panose="02020603050405020304" pitchFamily="18" charset="0"/>
                <a:cs typeface="Times New Roman" panose="02020603050405020304" pitchFamily="18" charset="0"/>
              </a:rPr>
              <a:t>increase the elastic constant</a:t>
            </a:r>
            <a:r>
              <a:rPr lang="en-US" sz="2400" dirty="0">
                <a:latin typeface="Times New Roman" panose="02020603050405020304" pitchFamily="18" charset="0"/>
                <a:cs typeface="Times New Roman" panose="02020603050405020304" pitchFamily="18" charset="0"/>
              </a:rPr>
              <a:t> governing the propagation of longitudinal waves.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longitudinal wave velocity becomes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Alternatively,                      ;</a:t>
            </a:r>
            <a:r>
              <a:rPr lang="en-US" sz="2400" i="1" dirty="0">
                <a:latin typeface="Times New Roman" panose="02020603050405020304" pitchFamily="18" charset="0"/>
                <a:cs typeface="Times New Roman" panose="02020603050405020304" pitchFamily="18" charset="0"/>
              </a:rPr>
              <a:t> B </a:t>
            </a:r>
            <a:r>
              <a:rPr lang="en-US" sz="2400" dirty="0">
                <a:latin typeface="Times New Roman" panose="02020603050405020304" pitchFamily="18" charset="0"/>
                <a:cs typeface="Times New Roman" panose="02020603050405020304" pitchFamily="18" charset="0"/>
              </a:rPr>
              <a:t>= bulk modulus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longitudinal wave velocity for a bulk solid becomes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And recall the transverse wave velocity for a bulk solid,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Relationship between Poisson ratio </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sz="2400" dirty="0">
                <a:latin typeface="Times New Roman" panose="02020603050405020304" pitchFamily="18" charset="0"/>
                <a:cs typeface="Times New Roman" panose="02020603050405020304" pitchFamily="18" charset="0"/>
              </a:rPr>
              <a:t>and shear modulus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37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923174010"/>
              </p:ext>
            </p:extLst>
          </p:nvPr>
        </p:nvGraphicFramePr>
        <p:xfrm>
          <a:off x="6232300" y="2574634"/>
          <a:ext cx="4196010" cy="786752"/>
        </p:xfrm>
        <a:graphic>
          <a:graphicData uri="http://schemas.openxmlformats.org/presentationml/2006/ole">
            <mc:AlternateContent xmlns:mc="http://schemas.openxmlformats.org/markup-compatibility/2006">
              <mc:Choice xmlns:v="urn:schemas-microsoft-com:vml" Requires="v">
                <p:oleObj spid="_x0000_s12934" name="Equation" r:id="rId3" imgW="2234880" imgH="419040" progId="Equation.DSMT4">
                  <p:embed/>
                </p:oleObj>
              </mc:Choice>
              <mc:Fallback>
                <p:oleObj name="Equation" r:id="rId3" imgW="2234880" imgH="419040" progId="Equation.DSMT4">
                  <p:embed/>
                  <p:pic>
                    <p:nvPicPr>
                      <p:cNvPr id="0" name=""/>
                      <p:cNvPicPr/>
                      <p:nvPr/>
                    </p:nvPicPr>
                    <p:blipFill>
                      <a:blip r:embed="rId4"/>
                      <a:stretch>
                        <a:fillRect/>
                      </a:stretch>
                    </p:blipFill>
                    <p:spPr>
                      <a:xfrm>
                        <a:off x="6232300" y="2574634"/>
                        <a:ext cx="4196010" cy="78675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6937426"/>
              </p:ext>
            </p:extLst>
          </p:nvPr>
        </p:nvGraphicFramePr>
        <p:xfrm>
          <a:off x="2467644" y="3002520"/>
          <a:ext cx="1522217" cy="799809"/>
        </p:xfrm>
        <a:graphic>
          <a:graphicData uri="http://schemas.openxmlformats.org/presentationml/2006/ole">
            <mc:AlternateContent xmlns:mc="http://schemas.openxmlformats.org/markup-compatibility/2006">
              <mc:Choice xmlns:v="urn:schemas-microsoft-com:vml" Requires="v">
                <p:oleObj spid="_x0000_s12935" name="Equation" r:id="rId5" imgW="749160" imgH="393480" progId="Equation.DSMT4">
                  <p:embed/>
                </p:oleObj>
              </mc:Choice>
              <mc:Fallback>
                <p:oleObj name="Equation" r:id="rId5" imgW="749160" imgH="393480" progId="Equation.DSMT4">
                  <p:embed/>
                  <p:pic>
                    <p:nvPicPr>
                      <p:cNvPr id="0" name=""/>
                      <p:cNvPicPr/>
                      <p:nvPr/>
                    </p:nvPicPr>
                    <p:blipFill>
                      <a:blip r:embed="rId6"/>
                      <a:stretch>
                        <a:fillRect/>
                      </a:stretch>
                    </p:blipFill>
                    <p:spPr>
                      <a:xfrm>
                        <a:off x="2467644" y="3002520"/>
                        <a:ext cx="1522217" cy="79980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2939719"/>
              </p:ext>
            </p:extLst>
          </p:nvPr>
        </p:nvGraphicFramePr>
        <p:xfrm>
          <a:off x="7964801" y="3308133"/>
          <a:ext cx="2708275" cy="1084262"/>
        </p:xfrm>
        <a:graphic>
          <a:graphicData uri="http://schemas.openxmlformats.org/presentationml/2006/ole">
            <mc:AlternateContent xmlns:mc="http://schemas.openxmlformats.org/markup-compatibility/2006">
              <mc:Choice xmlns:v="urn:schemas-microsoft-com:vml" Requires="v">
                <p:oleObj spid="_x0000_s12936" name="Equation" r:id="rId7" imgW="1333440" imgH="533160" progId="Equation.DSMT4">
                  <p:embed/>
                </p:oleObj>
              </mc:Choice>
              <mc:Fallback>
                <p:oleObj name="Equation" r:id="rId7" imgW="1333440" imgH="533160" progId="Equation.DSMT4">
                  <p:embed/>
                  <p:pic>
                    <p:nvPicPr>
                      <p:cNvPr id="0" name=""/>
                      <p:cNvPicPr/>
                      <p:nvPr/>
                    </p:nvPicPr>
                    <p:blipFill>
                      <a:blip r:embed="rId8"/>
                      <a:stretch>
                        <a:fillRect/>
                      </a:stretch>
                    </p:blipFill>
                    <p:spPr>
                      <a:xfrm>
                        <a:off x="7964801" y="3308133"/>
                        <a:ext cx="2708275" cy="108426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06343481"/>
              </p:ext>
            </p:extLst>
          </p:nvPr>
        </p:nvGraphicFramePr>
        <p:xfrm>
          <a:off x="7964801" y="4385306"/>
          <a:ext cx="1547813" cy="1033462"/>
        </p:xfrm>
        <a:graphic>
          <a:graphicData uri="http://schemas.openxmlformats.org/presentationml/2006/ole">
            <mc:AlternateContent xmlns:mc="http://schemas.openxmlformats.org/markup-compatibility/2006">
              <mc:Choice xmlns:v="urn:schemas-microsoft-com:vml" Requires="v">
                <p:oleObj spid="_x0000_s12937" name="Equation" r:id="rId9" imgW="761760" imgH="507960" progId="Equation.DSMT4">
                  <p:embed/>
                </p:oleObj>
              </mc:Choice>
              <mc:Fallback>
                <p:oleObj name="Equation" r:id="rId9" imgW="761760" imgH="507960" progId="Equation.DSMT4">
                  <p:embed/>
                  <p:pic>
                    <p:nvPicPr>
                      <p:cNvPr id="0" name=""/>
                      <p:cNvPicPr/>
                      <p:nvPr/>
                    </p:nvPicPr>
                    <p:blipFill>
                      <a:blip r:embed="rId10"/>
                      <a:stretch>
                        <a:fillRect/>
                      </a:stretch>
                    </p:blipFill>
                    <p:spPr>
                      <a:xfrm>
                        <a:off x="7964801" y="4385306"/>
                        <a:ext cx="1547813" cy="103346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598308465"/>
              </p:ext>
            </p:extLst>
          </p:nvPr>
        </p:nvGraphicFramePr>
        <p:xfrm>
          <a:off x="8542736" y="5485855"/>
          <a:ext cx="3450704" cy="894627"/>
        </p:xfrm>
        <a:graphic>
          <a:graphicData uri="http://schemas.openxmlformats.org/presentationml/2006/ole">
            <mc:AlternateContent xmlns:mc="http://schemas.openxmlformats.org/markup-compatibility/2006">
              <mc:Choice xmlns:v="urn:schemas-microsoft-com:vml" Requires="v">
                <p:oleObj spid="_x0000_s12938" name="Equation" r:id="rId11" imgW="1714320" imgH="444240" progId="Equation.DSMT4">
                  <p:embed/>
                </p:oleObj>
              </mc:Choice>
              <mc:Fallback>
                <p:oleObj name="Equation" r:id="rId11" imgW="1714320" imgH="444240" progId="Equation.DSMT4">
                  <p:embed/>
                  <p:pic>
                    <p:nvPicPr>
                      <p:cNvPr id="0" name=""/>
                      <p:cNvPicPr/>
                      <p:nvPr/>
                    </p:nvPicPr>
                    <p:blipFill>
                      <a:blip r:embed="rId12"/>
                      <a:stretch>
                        <a:fillRect/>
                      </a:stretch>
                    </p:blipFill>
                    <p:spPr>
                      <a:xfrm>
                        <a:off x="8542736" y="5485855"/>
                        <a:ext cx="3450704" cy="894627"/>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30936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825" y="82752"/>
            <a:ext cx="10058400" cy="1450757"/>
          </a:xfrm>
        </p:spPr>
        <p:txBody>
          <a:bodyPr/>
          <a:lstStyle/>
          <a:p>
            <a:r>
              <a:rPr lang="en-US" b="1" dirty="0">
                <a:latin typeface="Times New Roman" panose="02020603050405020304" pitchFamily="18" charset="0"/>
                <a:cs typeface="Times New Roman" panose="02020603050405020304" pitchFamily="18" charset="0"/>
              </a:rPr>
              <a:t>Poisson’s ratio</a:t>
            </a:r>
          </a:p>
        </p:txBody>
      </p:sp>
      <p:sp>
        <p:nvSpPr>
          <p:cNvPr id="3" name="Content Placeholder 2"/>
          <p:cNvSpPr>
            <a:spLocks noGrp="1"/>
          </p:cNvSpPr>
          <p:nvPr>
            <p:ph idx="1"/>
          </p:nvPr>
        </p:nvSpPr>
        <p:spPr>
          <a:xfrm>
            <a:off x="5131557" y="1011981"/>
            <a:ext cx="6728347" cy="4023360"/>
          </a:xfrm>
          <a:solidFill>
            <a:schemeClr val="bg1"/>
          </a:solidFill>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a sample, such as a wire, is stretched then it gets a little thinner. </a:t>
            </a:r>
            <a:r>
              <a:rPr lang="en-US" sz="2400" dirty="0">
                <a:solidFill>
                  <a:srgbClr val="FF0000"/>
                </a:solidFill>
                <a:latin typeface="Times New Roman" panose="02020603050405020304" pitchFamily="18" charset="0"/>
                <a:cs typeface="Times New Roman" panose="02020603050405020304" pitchFamily="18" charset="0"/>
              </a:rPr>
              <a:t>The Poisson Ratio </a:t>
            </a:r>
            <a:r>
              <a:rPr lang="en-US" sz="2400" dirty="0">
                <a:latin typeface="Times New Roman" panose="02020603050405020304" pitchFamily="18" charset="0"/>
                <a:cs typeface="Times New Roman" panose="02020603050405020304" pitchFamily="18" charset="0"/>
              </a:rPr>
              <a:t>puts a number to this effect.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axial direction is the direction of the applied force, be that tensional or compressive. The (two) transverse directions are at right angles to this.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If the sample is stretched then (usually) it will get thinner and so the Poisson Ratio is defined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38</a:t>
            </a:fld>
            <a:endParaRPr lang="en-US"/>
          </a:p>
        </p:txBody>
      </p:sp>
      <p:pic>
        <p:nvPicPr>
          <p:cNvPr id="21506" name="Picture 2" descr="Hookes L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25" y="2369567"/>
            <a:ext cx="4396557" cy="3144127"/>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ookes L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321" y="4353958"/>
            <a:ext cx="3978851" cy="19261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80002" y="6376247"/>
            <a:ext cx="10126639" cy="369332"/>
          </a:xfrm>
          <a:prstGeom prst="rect">
            <a:avLst/>
          </a:prstGeom>
        </p:spPr>
        <p:txBody>
          <a:bodyPr wrap="square">
            <a:spAutoFit/>
          </a:bodyPr>
          <a:lstStyle/>
          <a:p>
            <a:r>
              <a:rPr lang="en-US" dirty="0"/>
              <a:t>http://www.spaceflight.esa.int/impress/text/education/Mechanical%20Properties/MoreModuli.html</a:t>
            </a:r>
          </a:p>
        </p:txBody>
      </p:sp>
    </p:spTree>
    <p:extLst>
      <p:ext uri="{BB962C8B-B14F-4D97-AF65-F5344CB8AC3E}">
        <p14:creationId xmlns:p14="http://schemas.microsoft.com/office/powerpoint/2010/main" val="3368856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Example 8 : Poisson ratio for the earth</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Near the surface of the earth, the longitudinal waves (P wave) have a velocity of 8 km/s and the transverse wave (S wave) travel at 4.45 km/s.</a:t>
            </a:r>
          </a:p>
          <a:p>
            <a:r>
              <a:rPr lang="en-US" sz="2400" dirty="0">
                <a:latin typeface="Times New Roman" panose="02020603050405020304" pitchFamily="18" charset="0"/>
                <a:cs typeface="Times New Roman" panose="02020603050405020304" pitchFamily="18" charset="0"/>
              </a:rPr>
              <a:t>Calculate the Poisson ratio for the earth.</a:t>
            </a:r>
          </a:p>
        </p:txBody>
      </p:sp>
      <p:sp>
        <p:nvSpPr>
          <p:cNvPr id="4" name="Slide Number Placeholder 3"/>
          <p:cNvSpPr>
            <a:spLocks noGrp="1"/>
          </p:cNvSpPr>
          <p:nvPr>
            <p:ph type="sldNum" sz="quarter" idx="12"/>
          </p:nvPr>
        </p:nvSpPr>
        <p:spPr/>
        <p:txBody>
          <a:bodyPr/>
          <a:lstStyle/>
          <a:p>
            <a:fld id="{40C99F37-6FE3-4951-8502-D2FD83BFB6C8}" type="slidenum">
              <a:rPr lang="en-US" smtClean="0"/>
              <a:t>39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047961723"/>
              </p:ext>
            </p:extLst>
          </p:nvPr>
        </p:nvGraphicFramePr>
        <p:xfrm>
          <a:off x="4256405" y="3054362"/>
          <a:ext cx="4557713" cy="3248025"/>
        </p:xfrm>
        <a:graphic>
          <a:graphicData uri="http://schemas.openxmlformats.org/presentationml/2006/ole">
            <mc:AlternateContent xmlns:mc="http://schemas.openxmlformats.org/markup-compatibility/2006">
              <mc:Choice xmlns:v="urn:schemas-microsoft-com:vml" Requires="v">
                <p:oleObj spid="_x0000_s23607" name="Equation" r:id="rId4" imgW="2565360" imgH="1828800" progId="Equation.DSMT4">
                  <p:embed/>
                </p:oleObj>
              </mc:Choice>
              <mc:Fallback>
                <p:oleObj name="Equation" r:id="rId4" imgW="2565360" imgH="1828800" progId="Equation.DSMT4">
                  <p:embed/>
                  <p:pic>
                    <p:nvPicPr>
                      <p:cNvPr id="0" name=""/>
                      <p:cNvPicPr/>
                      <p:nvPr/>
                    </p:nvPicPr>
                    <p:blipFill>
                      <a:blip r:embed="rId5"/>
                      <a:stretch>
                        <a:fillRect/>
                      </a:stretch>
                    </p:blipFill>
                    <p:spPr>
                      <a:xfrm>
                        <a:off x="4256405" y="3054362"/>
                        <a:ext cx="4557713" cy="3248025"/>
                      </a:xfrm>
                      <a:prstGeom prst="rect">
                        <a:avLst/>
                      </a:prstGeom>
                    </p:spPr>
                  </p:pic>
                </p:oleObj>
              </mc:Fallback>
            </mc:AlternateContent>
          </a:graphicData>
        </a:graphic>
      </p:graphicFrame>
      <p:sp>
        <p:nvSpPr>
          <p:cNvPr id="6" name="Rectangle 5"/>
          <p:cNvSpPr/>
          <p:nvPr/>
        </p:nvSpPr>
        <p:spPr>
          <a:xfrm>
            <a:off x="3263703" y="3054361"/>
            <a:ext cx="5852161" cy="3248025"/>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250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C99F37-6FE3-4951-8502-D2FD83BFB6C8}" type="slidenum">
              <a:rPr lang="en-US" smtClean="0"/>
              <a:t>4</a:t>
            </a:fld>
            <a:endParaRPr lang="en-US"/>
          </a:p>
        </p:txBody>
      </p:sp>
      <p:pic>
        <p:nvPicPr>
          <p:cNvPr id="5" name="Picture 4"/>
          <p:cNvPicPr>
            <a:picLocks noChangeAspect="1"/>
          </p:cNvPicPr>
          <p:nvPr/>
        </p:nvPicPr>
        <p:blipFill>
          <a:blip r:embed="rId4"/>
          <a:stretch>
            <a:fillRect/>
          </a:stretch>
        </p:blipFill>
        <p:spPr>
          <a:xfrm>
            <a:off x="18892" y="1195857"/>
            <a:ext cx="11595261" cy="5096656"/>
          </a:xfrm>
          <a:prstGeom prst="rect">
            <a:avLst/>
          </a:prstGeom>
          <a:ln>
            <a:noFill/>
          </a:ln>
        </p:spPr>
      </p:pic>
      <p:graphicFrame>
        <p:nvGraphicFramePr>
          <p:cNvPr id="6" name="Object 5"/>
          <p:cNvGraphicFramePr>
            <a:graphicFrameLocks noChangeAspect="1"/>
          </p:cNvGraphicFramePr>
          <p:nvPr>
            <p:extLst>
              <p:ext uri="{D42A27DB-BD31-4B8C-83A1-F6EECF244321}">
                <p14:modId xmlns:p14="http://schemas.microsoft.com/office/powerpoint/2010/main" val="915369108"/>
              </p:ext>
            </p:extLst>
          </p:nvPr>
        </p:nvGraphicFramePr>
        <p:xfrm>
          <a:off x="6730589" y="2811391"/>
          <a:ext cx="2863695" cy="792630"/>
        </p:xfrm>
        <a:graphic>
          <a:graphicData uri="http://schemas.openxmlformats.org/presentationml/2006/ole">
            <mc:AlternateContent xmlns:mc="http://schemas.openxmlformats.org/markup-compatibility/2006">
              <mc:Choice xmlns:v="urn:schemas-microsoft-com:vml" Requires="v">
                <p:oleObj spid="_x0000_s16518" name="Equation" r:id="rId5" imgW="1422360" imgH="393480" progId="Equation.DSMT4">
                  <p:embed/>
                </p:oleObj>
              </mc:Choice>
              <mc:Fallback>
                <p:oleObj name="Equation" r:id="rId5" imgW="1422360" imgH="393480" progId="Equation.DSMT4">
                  <p:embed/>
                  <p:pic>
                    <p:nvPicPr>
                      <p:cNvPr id="0" name=""/>
                      <p:cNvPicPr/>
                      <p:nvPr/>
                    </p:nvPicPr>
                    <p:blipFill>
                      <a:blip r:embed="rId6"/>
                      <a:stretch>
                        <a:fillRect/>
                      </a:stretch>
                    </p:blipFill>
                    <p:spPr>
                      <a:xfrm>
                        <a:off x="6730589" y="2811391"/>
                        <a:ext cx="2863695" cy="792630"/>
                      </a:xfrm>
                      <a:prstGeom prst="rect">
                        <a:avLst/>
                      </a:prstGeom>
                      <a:solidFill>
                        <a:schemeClr val="bg1"/>
                      </a:solidFill>
                    </p:spPr>
                  </p:pic>
                </p:oleObj>
              </mc:Fallback>
            </mc:AlternateContent>
          </a:graphicData>
        </a:graphic>
      </p:graphicFrame>
      <p:pic>
        <p:nvPicPr>
          <p:cNvPr id="16430" name="Picture 46" descr="https://upload.wikimedia.org/wikipedia/commons/6/62/Onde_compression_impulsion_1d_30_petit.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3039" y="1528478"/>
            <a:ext cx="3387779" cy="25658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81454" y="6470238"/>
            <a:ext cx="4780924" cy="369332"/>
          </a:xfrm>
          <a:prstGeom prst="rect">
            <a:avLst/>
          </a:prstGeom>
        </p:spPr>
        <p:txBody>
          <a:bodyPr wrap="none">
            <a:spAutoFit/>
          </a:bodyPr>
          <a:lstStyle/>
          <a:p>
            <a:r>
              <a:rPr lang="en-US" dirty="0"/>
              <a:t>https://en.wikipedia.org/wiki/Longitudinal_wave</a:t>
            </a:r>
          </a:p>
        </p:txBody>
      </p:sp>
      <p:sp>
        <p:nvSpPr>
          <p:cNvPr id="3" name="TextBox 2"/>
          <p:cNvSpPr txBox="1"/>
          <p:nvPr/>
        </p:nvSpPr>
        <p:spPr>
          <a:xfrm>
            <a:off x="9525952" y="1263580"/>
            <a:ext cx="2666047" cy="1323439"/>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This factor indicates how pressure is changed as the distance changes</a:t>
            </a:r>
          </a:p>
        </p:txBody>
      </p:sp>
      <p:sp>
        <p:nvSpPr>
          <p:cNvPr id="7" name="Oval 6"/>
          <p:cNvSpPr/>
          <p:nvPr/>
        </p:nvSpPr>
        <p:spPr>
          <a:xfrm>
            <a:off x="8651180" y="2784283"/>
            <a:ext cx="573206" cy="9599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3" idx="1"/>
          </p:cNvCxnSpPr>
          <p:nvPr/>
        </p:nvCxnSpPr>
        <p:spPr>
          <a:xfrm flipH="1">
            <a:off x="8937784" y="1925300"/>
            <a:ext cx="588168" cy="8037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5FD11A4-1C9A-4CA6-82BA-8D326BF9D1B3}"/>
              </a:ext>
            </a:extLst>
          </p:cNvPr>
          <p:cNvCxnSpPr/>
          <p:nvPr/>
        </p:nvCxnSpPr>
        <p:spPr>
          <a:xfrm>
            <a:off x="3899338" y="1242560"/>
            <a:ext cx="0" cy="32033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E54E7DB-1142-44C9-A9D3-B86B81034548}"/>
              </a:ext>
            </a:extLst>
          </p:cNvPr>
          <p:cNvCxnSpPr/>
          <p:nvPr/>
        </p:nvCxnSpPr>
        <p:spPr>
          <a:xfrm>
            <a:off x="5754414" y="1195857"/>
            <a:ext cx="0" cy="32033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37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66667E-6 -4.81481E-6 L 0.04831 -0.00486 " pathEditMode="relative" rAng="0" ptsTypes="AA">
                                      <p:cBhvr>
                                        <p:cTn id="6" dur="2000" fill="hold"/>
                                        <p:tgtEl>
                                          <p:spTgt spid="10"/>
                                        </p:tgtEl>
                                        <p:attrNameLst>
                                          <p:attrName>ppt_x</p:attrName>
                                          <p:attrName>ppt_y</p:attrName>
                                        </p:attrNameLst>
                                      </p:cBhvr>
                                      <p:rCtr x="2409" y="-255"/>
                                    </p:animMotion>
                                  </p:childTnLst>
                                </p:cTn>
                              </p:par>
                              <p:par>
                                <p:cTn id="7" presetID="63" presetClass="path" presetSubtype="0" accel="50000" decel="50000" fill="hold" nodeType="withEffect">
                                  <p:stCondLst>
                                    <p:cond delay="0"/>
                                  </p:stCondLst>
                                  <p:childTnLst>
                                    <p:animMotion origin="layout" path="M 4.79167E-6 -3.7037E-7 L 0.06679 0.00208 " pathEditMode="relative" rAng="0" ptsTypes="AA">
                                      <p:cBhvr>
                                        <p:cTn id="8" dur="2000" fill="hold"/>
                                        <p:tgtEl>
                                          <p:spTgt spid="12"/>
                                        </p:tgtEl>
                                        <p:attrNameLst>
                                          <p:attrName>ppt_x</p:attrName>
                                          <p:attrName>ppt_y</p:attrName>
                                        </p:attrNameLst>
                                      </p:cBhvr>
                                      <p:rCtr x="3333"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3F341-6217-46FA-90FA-A77822542B5C}"/>
              </a:ext>
            </a:extLst>
          </p:cNvPr>
          <p:cNvSpPr>
            <a:spLocks noGrp="1"/>
          </p:cNvSpPr>
          <p:nvPr>
            <p:ph type="title"/>
          </p:nvPr>
        </p:nvSpPr>
        <p:spPr>
          <a:xfrm>
            <a:off x="1097279" y="286604"/>
            <a:ext cx="10736665" cy="799106"/>
          </a:xfrm>
        </p:spPr>
        <p:txBody>
          <a:bodyPr>
            <a:normAutofit fontScale="90000"/>
          </a:bodyPr>
          <a:lstStyle/>
          <a:p>
            <a:r>
              <a:rPr lang="en-US" b="1" dirty="0">
                <a:latin typeface="Times New Roman" panose="02020603050405020304" pitchFamily="18" charset="0"/>
                <a:cs typeface="Times New Roman" panose="02020603050405020304" pitchFamily="18" charset="0"/>
              </a:rPr>
              <a:t>Seismic waves : body waves (P and S waves)</a:t>
            </a:r>
          </a:p>
        </p:txBody>
      </p:sp>
      <p:sp>
        <p:nvSpPr>
          <p:cNvPr id="3" name="Content Placeholder 2">
            <a:extLst>
              <a:ext uri="{FF2B5EF4-FFF2-40B4-BE49-F238E27FC236}">
                <a16:creationId xmlns:a16="http://schemas.microsoft.com/office/drawing/2014/main" id="{F8EAD270-E2E3-4388-A3E2-A712B0644C2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7DA57FA-6820-4EE5-AA5C-0EE5177519E0}"/>
              </a:ext>
            </a:extLst>
          </p:cNvPr>
          <p:cNvSpPr>
            <a:spLocks noGrp="1"/>
          </p:cNvSpPr>
          <p:nvPr>
            <p:ph type="sldNum" sz="quarter" idx="12"/>
          </p:nvPr>
        </p:nvSpPr>
        <p:spPr/>
        <p:txBody>
          <a:bodyPr/>
          <a:lstStyle/>
          <a:p>
            <a:fld id="{40C99F37-6FE3-4951-8502-D2FD83BFB6C8}" type="slidenum">
              <a:rPr lang="en-US" smtClean="0"/>
              <a:t>40</a:t>
            </a:fld>
            <a:endParaRPr lang="en-US"/>
          </a:p>
        </p:txBody>
      </p:sp>
      <p:sp>
        <p:nvSpPr>
          <p:cNvPr id="6" name="AutoShape 2">
            <a:extLst>
              <a:ext uri="{FF2B5EF4-FFF2-40B4-BE49-F238E27FC236}">
                <a16:creationId xmlns:a16="http://schemas.microsoft.com/office/drawing/2014/main" id="{376A0ACD-B891-407E-BF17-153BD9CC1FA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a:extLst>
              <a:ext uri="{FF2B5EF4-FFF2-40B4-BE49-F238E27FC236}">
                <a16:creationId xmlns:a16="http://schemas.microsoft.com/office/drawing/2014/main" id="{DAE2886C-A529-4829-9C95-D3CA3E92D87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5606" name="Picture 6">
            <a:extLst>
              <a:ext uri="{FF2B5EF4-FFF2-40B4-BE49-F238E27FC236}">
                <a16:creationId xmlns:a16="http://schemas.microsoft.com/office/drawing/2014/main" id="{3F0A1AD2-B8D4-4921-963A-30C6958AFD1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815" y="1654552"/>
            <a:ext cx="6140385" cy="30701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4D49DD3-9DF4-4CA8-804A-E63DB85AAABC}"/>
              </a:ext>
            </a:extLst>
          </p:cNvPr>
          <p:cNvSpPr txBox="1"/>
          <p:nvPr/>
        </p:nvSpPr>
        <p:spPr>
          <a:xfrm>
            <a:off x="315417" y="4724745"/>
            <a:ext cx="5332288"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P-waves consists of the transmission of compressions and </a:t>
            </a:r>
            <a:r>
              <a:rPr lang="en-US" sz="2000" dirty="0" err="1">
                <a:latin typeface="Times New Roman" panose="02020603050405020304" pitchFamily="18" charset="0"/>
                <a:cs typeface="Times New Roman" panose="02020603050405020304" pitchFamily="18" charset="0"/>
              </a:rPr>
              <a:t>rarefraction</a:t>
            </a:r>
            <a:r>
              <a:rPr lang="en-US" sz="2000" dirty="0">
                <a:latin typeface="Times New Roman" panose="02020603050405020304" pitchFamily="18" charset="0"/>
                <a:cs typeface="Times New Roman" panose="02020603050405020304" pitchFamily="18" charset="0"/>
              </a:rPr>
              <a:t> of rock, similar to the propagation of the sound </a:t>
            </a:r>
          </a:p>
        </p:txBody>
      </p:sp>
      <p:pic>
        <p:nvPicPr>
          <p:cNvPr id="25608" name="Picture 8">
            <a:extLst>
              <a:ext uri="{FF2B5EF4-FFF2-40B4-BE49-F238E27FC236}">
                <a16:creationId xmlns:a16="http://schemas.microsoft.com/office/drawing/2014/main" id="{EEAD8661-E79C-47F4-83D6-D65F75A602D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73063" y="1654552"/>
            <a:ext cx="5303520" cy="30937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4C7EA4A-2608-4382-809E-1426D43C635B}"/>
              </a:ext>
            </a:extLst>
          </p:cNvPr>
          <p:cNvSpPr txBox="1"/>
          <p:nvPr/>
        </p:nvSpPr>
        <p:spPr>
          <a:xfrm>
            <a:off x="6615701" y="4841000"/>
            <a:ext cx="5218244"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S-waves, consists of wave propagation of shear, where the particles move in a direction perpendicular to the direction of propagation of the disturbance </a:t>
            </a:r>
          </a:p>
        </p:txBody>
      </p:sp>
      <p:sp>
        <p:nvSpPr>
          <p:cNvPr id="10" name="Rectangle 9">
            <a:extLst>
              <a:ext uri="{FF2B5EF4-FFF2-40B4-BE49-F238E27FC236}">
                <a16:creationId xmlns:a16="http://schemas.microsoft.com/office/drawing/2014/main" id="{B8AA186D-1936-4B63-98F3-0516774F53CA}"/>
              </a:ext>
            </a:extLst>
          </p:cNvPr>
          <p:cNvSpPr/>
          <p:nvPr/>
        </p:nvSpPr>
        <p:spPr>
          <a:xfrm>
            <a:off x="2802447" y="6401270"/>
            <a:ext cx="7541231" cy="369332"/>
          </a:xfrm>
          <a:prstGeom prst="rect">
            <a:avLst/>
          </a:prstGeom>
        </p:spPr>
        <p:txBody>
          <a:bodyPr wrap="square">
            <a:spAutoFit/>
          </a:bodyPr>
          <a:lstStyle/>
          <a:p>
            <a:r>
              <a:rPr lang="en-US" dirty="0"/>
              <a:t>https://web.ua.es/en/urs/disclosure/seismic-wave-propagation.html</a:t>
            </a:r>
          </a:p>
        </p:txBody>
      </p:sp>
    </p:spTree>
    <p:extLst>
      <p:ext uri="{BB962C8B-B14F-4D97-AF65-F5344CB8AC3E}">
        <p14:creationId xmlns:p14="http://schemas.microsoft.com/office/powerpoint/2010/main" val="553609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93" y="47063"/>
            <a:ext cx="10058400" cy="702303"/>
          </a:xfrm>
        </p:spPr>
        <p:txBody>
          <a:bodyPr>
            <a:normAutofit fontScale="90000"/>
          </a:bodyPr>
          <a:lstStyle/>
          <a:p>
            <a:r>
              <a:rPr lang="en-US" b="1" dirty="0">
                <a:latin typeface="Times New Roman" panose="02020603050405020304" pitchFamily="18" charset="0"/>
                <a:cs typeface="Times New Roman" panose="02020603050405020304" pitchFamily="18" charset="0"/>
              </a:rPr>
              <a:t>Homework #6</a:t>
            </a:r>
          </a:p>
        </p:txBody>
      </p:sp>
      <p:sp>
        <p:nvSpPr>
          <p:cNvPr id="3" name="Content Placeholder 2"/>
          <p:cNvSpPr>
            <a:spLocks noGrp="1"/>
          </p:cNvSpPr>
          <p:nvPr>
            <p:ph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41</a:t>
            </a:fld>
            <a:endParaRPr lang="en-US"/>
          </a:p>
        </p:txBody>
      </p:sp>
      <p:pic>
        <p:nvPicPr>
          <p:cNvPr id="5" name="Picture 4">
            <a:extLst>
              <a:ext uri="{FF2B5EF4-FFF2-40B4-BE49-F238E27FC236}">
                <a16:creationId xmlns:a16="http://schemas.microsoft.com/office/drawing/2014/main" id="{8D15F740-9786-488B-9B94-34277D94238A}"/>
              </a:ext>
            </a:extLst>
          </p:cNvPr>
          <p:cNvPicPr>
            <a:picLocks noChangeAspect="1"/>
          </p:cNvPicPr>
          <p:nvPr/>
        </p:nvPicPr>
        <p:blipFill>
          <a:blip r:embed="rId2"/>
          <a:stretch>
            <a:fillRect/>
          </a:stretch>
        </p:blipFill>
        <p:spPr>
          <a:xfrm>
            <a:off x="3606751" y="0"/>
            <a:ext cx="6949719" cy="4131734"/>
          </a:xfrm>
          <a:prstGeom prst="rect">
            <a:avLst/>
          </a:prstGeom>
        </p:spPr>
      </p:pic>
      <p:pic>
        <p:nvPicPr>
          <p:cNvPr id="6" name="Picture 5">
            <a:extLst>
              <a:ext uri="{FF2B5EF4-FFF2-40B4-BE49-F238E27FC236}">
                <a16:creationId xmlns:a16="http://schemas.microsoft.com/office/drawing/2014/main" id="{0AE55DFD-DFDA-4BA1-A9C2-260905579AEE}"/>
              </a:ext>
            </a:extLst>
          </p:cNvPr>
          <p:cNvPicPr>
            <a:picLocks noChangeAspect="1"/>
          </p:cNvPicPr>
          <p:nvPr/>
        </p:nvPicPr>
        <p:blipFill>
          <a:blip r:embed="rId3"/>
          <a:stretch>
            <a:fillRect/>
          </a:stretch>
        </p:blipFill>
        <p:spPr>
          <a:xfrm>
            <a:off x="3746705" y="4038322"/>
            <a:ext cx="6809765" cy="2819678"/>
          </a:xfrm>
          <a:prstGeom prst="rect">
            <a:avLst/>
          </a:prstGeom>
        </p:spPr>
      </p:pic>
    </p:spTree>
    <p:extLst>
      <p:ext uri="{BB962C8B-B14F-4D97-AF65-F5344CB8AC3E}">
        <p14:creationId xmlns:p14="http://schemas.microsoft.com/office/powerpoint/2010/main" val="4286199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564250"/>
          </a:xfrm>
        </p:spPr>
        <p:txBody>
          <a:bodyPr>
            <a:normAutofit fontScale="90000"/>
          </a:bodyPr>
          <a:lstStyle/>
          <a:p>
            <a:r>
              <a:rPr lang="en-US" dirty="0">
                <a:latin typeface="Times New Roman" panose="02020603050405020304" pitchFamily="18" charset="0"/>
                <a:cs typeface="Times New Roman" panose="02020603050405020304" pitchFamily="18" charset="0"/>
              </a:rPr>
              <a:t>Poisson’s ratio</a:t>
            </a:r>
          </a:p>
        </p:txBody>
      </p:sp>
      <p:sp>
        <p:nvSpPr>
          <p:cNvPr id="3" name="Content Placeholder 2"/>
          <p:cNvSpPr>
            <a:spLocks noGrp="1"/>
          </p:cNvSpPr>
          <p:nvPr>
            <p:ph idx="1"/>
          </p:nvPr>
        </p:nvSpPr>
        <p:spPr>
          <a:xfrm>
            <a:off x="6591868" y="215879"/>
            <a:ext cx="5295332" cy="5978276"/>
          </a:xfrm>
          <a:solidFill>
            <a:schemeClr val="bg1"/>
          </a:solidFill>
        </p:spPr>
        <p:txBody>
          <a:bodyPr>
            <a:normAutofit/>
          </a:bodyPr>
          <a:lstStyle/>
          <a:p>
            <a:r>
              <a:rPr lang="en-US" b="1" dirty="0">
                <a:latin typeface="Times New Roman" panose="02020603050405020304" pitchFamily="18" charset="0"/>
                <a:cs typeface="Times New Roman" panose="02020603050405020304" pitchFamily="18" charset="0"/>
              </a:rPr>
              <a:t>Strain </a:t>
            </a:r>
            <a:r>
              <a:rPr lang="en-US" dirty="0">
                <a:latin typeface="Times New Roman" panose="02020603050405020304" pitchFamily="18" charset="0"/>
                <a:cs typeface="Times New Roman" panose="02020603050405020304" pitchFamily="18" charset="0"/>
              </a:rPr>
              <a:t>: By how much times something elongated and shortened with respect to original dimension.</a:t>
            </a:r>
          </a:p>
          <a:p>
            <a:r>
              <a:rPr lang="en-US" b="1" dirty="0">
                <a:latin typeface="Times New Roman" panose="02020603050405020304" pitchFamily="18" charset="0"/>
                <a:cs typeface="Times New Roman" panose="02020603050405020304" pitchFamily="18" charset="0"/>
              </a:rPr>
              <a:t>Longitudinal direction </a:t>
            </a:r>
            <a:r>
              <a:rPr lang="en-US" dirty="0">
                <a:latin typeface="Times New Roman" panose="02020603050405020304" pitchFamily="18" charset="0"/>
                <a:cs typeface="Times New Roman" panose="02020603050405020304" pitchFamily="18" charset="0"/>
              </a:rPr>
              <a:t>: Length wise direction, but here its considered the direction of pull.</a:t>
            </a:r>
          </a:p>
          <a:p>
            <a:r>
              <a:rPr lang="en-US" b="1" dirty="0">
                <a:latin typeface="Times New Roman" panose="02020603050405020304" pitchFamily="18" charset="0"/>
                <a:cs typeface="Times New Roman" panose="02020603050405020304" pitchFamily="18" charset="0"/>
              </a:rPr>
              <a:t>Lateral direction </a:t>
            </a:r>
            <a:r>
              <a:rPr lang="en-US" dirty="0">
                <a:latin typeface="Times New Roman" panose="02020603050405020304" pitchFamily="18" charset="0"/>
                <a:cs typeface="Times New Roman" panose="02020603050405020304" pitchFamily="18" charset="0"/>
              </a:rPr>
              <a:t>:Direction perpendicular to longitudinal, here its considered the perpendicular direction with respect to the direction of pull.</a:t>
            </a:r>
          </a:p>
          <a:p>
            <a:r>
              <a:rPr lang="en-US" b="1" dirty="0">
                <a:latin typeface="Times New Roman" panose="02020603050405020304" pitchFamily="18" charset="0"/>
                <a:cs typeface="Times New Roman" panose="02020603050405020304" pitchFamily="18" charset="0"/>
              </a:rPr>
              <a:t>Poisson’s effect</a:t>
            </a:r>
            <a:r>
              <a:rPr lang="en-US" dirty="0">
                <a:latin typeface="Times New Roman" panose="02020603050405020304" pitchFamily="18" charset="0"/>
                <a:cs typeface="Times New Roman" panose="02020603050405020304" pitchFamily="18" charset="0"/>
              </a:rPr>
              <a:t>: Material contracting or expanding in transverse direction when pulled or compressed in axial direction.</a:t>
            </a:r>
          </a:p>
          <a:p>
            <a:r>
              <a:rPr lang="en-US" b="1" dirty="0">
                <a:latin typeface="Times New Roman" panose="02020603050405020304" pitchFamily="18" charset="0"/>
                <a:cs typeface="Times New Roman" panose="02020603050405020304" pitchFamily="18" charset="0"/>
              </a:rPr>
              <a:t>Longitudinal Strain </a:t>
            </a:r>
            <a:r>
              <a:rPr lang="en-US" dirty="0">
                <a:latin typeface="Times New Roman" panose="02020603050405020304" pitchFamily="18" charset="0"/>
                <a:cs typeface="Times New Roman" panose="02020603050405020304" pitchFamily="18" charset="0"/>
              </a:rPr>
              <a:t>: By how much times something elongated and shortened with respect to original dimension in direction of pull(pull is lengthwise).</a:t>
            </a:r>
          </a:p>
          <a:p>
            <a:r>
              <a:rPr lang="en-US" b="1" dirty="0">
                <a:latin typeface="Times New Roman" panose="02020603050405020304" pitchFamily="18" charset="0"/>
                <a:cs typeface="Times New Roman" panose="02020603050405020304" pitchFamily="18" charset="0"/>
              </a:rPr>
              <a:t>Lateral/Transverse Strain </a:t>
            </a:r>
            <a:r>
              <a:rPr lang="en-US" dirty="0">
                <a:latin typeface="Times New Roman" panose="02020603050405020304" pitchFamily="18" charset="0"/>
                <a:cs typeface="Times New Roman" panose="02020603050405020304" pitchFamily="18" charset="0"/>
              </a:rPr>
              <a:t>: By how much times something elongated and shortened with respect to original dimension in perpendicular direction of pull</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42</a:t>
            </a:fld>
            <a:endParaRPr lang="en-US"/>
          </a:p>
        </p:txBody>
      </p:sp>
      <p:pic>
        <p:nvPicPr>
          <p:cNvPr id="5" name="Picture 4"/>
          <p:cNvPicPr>
            <a:picLocks noChangeAspect="1"/>
          </p:cNvPicPr>
          <p:nvPr/>
        </p:nvPicPr>
        <p:blipFill>
          <a:blip r:embed="rId3"/>
          <a:stretch>
            <a:fillRect/>
          </a:stretch>
        </p:blipFill>
        <p:spPr>
          <a:xfrm>
            <a:off x="243386" y="931811"/>
            <a:ext cx="6061880" cy="4546411"/>
          </a:xfrm>
          <a:prstGeom prst="rect">
            <a:avLst/>
          </a:prstGeom>
        </p:spPr>
      </p:pic>
      <p:sp>
        <p:nvSpPr>
          <p:cNvPr id="6" name="Rectangle 5"/>
          <p:cNvSpPr/>
          <p:nvPr/>
        </p:nvSpPr>
        <p:spPr>
          <a:xfrm>
            <a:off x="1555845" y="6459785"/>
            <a:ext cx="9498842" cy="307777"/>
          </a:xfrm>
          <a:prstGeom prst="rect">
            <a:avLst/>
          </a:prstGeom>
        </p:spPr>
        <p:txBody>
          <a:bodyPr wrap="square">
            <a:spAutoFit/>
          </a:bodyPr>
          <a:lstStyle/>
          <a:p>
            <a:r>
              <a:rPr lang="en-US" sz="1400" dirty="0"/>
              <a:t>https://www.quora.com/What-is-the-physical-significance-of-Poissons-ratio-with-respect-to-engineering-materials</a:t>
            </a:r>
          </a:p>
        </p:txBody>
      </p:sp>
      <p:sp>
        <p:nvSpPr>
          <p:cNvPr id="7" name="TextBox 6"/>
          <p:cNvSpPr txBox="1"/>
          <p:nvPr/>
        </p:nvSpPr>
        <p:spPr>
          <a:xfrm>
            <a:off x="393511" y="5615060"/>
            <a:ext cx="5529617"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Poisson’s ratio is a material property describing the lateral strain with respect to the longitudinal stain.</a:t>
            </a:r>
          </a:p>
        </p:txBody>
      </p:sp>
    </p:spTree>
    <p:extLst>
      <p:ext uri="{BB962C8B-B14F-4D97-AF65-F5344CB8AC3E}">
        <p14:creationId xmlns:p14="http://schemas.microsoft.com/office/powerpoint/2010/main" val="4010280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777" y="-481412"/>
            <a:ext cx="10493706" cy="1255043"/>
          </a:xfrm>
        </p:spPr>
        <p:txBody>
          <a:bodyPr/>
          <a:lstStyle/>
          <a:p>
            <a:r>
              <a:rPr lang="en-US" b="1" dirty="0">
                <a:latin typeface="Times New Roman" panose="02020603050405020304" pitchFamily="18" charset="0"/>
                <a:cs typeface="Times New Roman" panose="02020603050405020304" pitchFamily="18" charset="0"/>
              </a:rPr>
              <a:t>The wave equation of sound wave in gas</a:t>
            </a:r>
          </a:p>
        </p:txBody>
      </p:sp>
      <p:sp>
        <p:nvSpPr>
          <p:cNvPr id="3" name="Content Placeholder 2"/>
          <p:cNvSpPr>
            <a:spLocks noGrp="1"/>
          </p:cNvSpPr>
          <p:nvPr>
            <p:ph idx="1"/>
          </p:nvPr>
        </p:nvSpPr>
        <p:spPr>
          <a:xfrm>
            <a:off x="5173578" y="1845734"/>
            <a:ext cx="6821906" cy="4494908"/>
          </a:xfrm>
        </p:spPr>
        <p:txBody>
          <a:bodyPr>
            <a:normAutofit/>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When there is no disturbance, the volume of the medium under interest is  V = </a:t>
            </a:r>
            <a:r>
              <a:rPr lang="en-US" dirty="0" err="1">
                <a:latin typeface="Times New Roman" panose="02020603050405020304" pitchFamily="18" charset="0"/>
                <a:cs typeface="Times New Roman" panose="02020603050405020304" pitchFamily="18" charset="0"/>
              </a:rPr>
              <a:t>A</a:t>
            </a:r>
            <a:r>
              <a:rPr lang="en-US" dirty="0" err="1">
                <a:latin typeface="Times New Roman" panose="02020603050405020304" pitchFamily="18" charset="0"/>
                <a:cs typeface="Times New Roman" panose="02020603050405020304" pitchFamily="18" charset="0"/>
                <a:sym typeface="Symbol" panose="05050102010706020507" pitchFamily="18" charset="2"/>
              </a:rPr>
              <a:t>x</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For a unit cross section, V = x</a:t>
            </a:r>
            <a:r>
              <a:rPr lang="en-US" dirty="0">
                <a:latin typeface="Times New Roman" panose="02020603050405020304" pitchFamily="18" charset="0"/>
                <a:cs typeface="Times New Roman" panose="02020603050405020304" pitchFamily="18" charset="0"/>
                <a:sym typeface="Symbol" panose="05050102010706020507" pitchFamily="18" charset="2"/>
              </a:rPr>
              <a:t>.</a:t>
            </a:r>
          </a:p>
          <a:p>
            <a:pPr marL="0" indent="0">
              <a:buNone/>
            </a:pPr>
            <a:r>
              <a:rPr lang="en-US" dirty="0">
                <a:latin typeface="Times New Roman" panose="02020603050405020304" pitchFamily="18" charset="0"/>
                <a:cs typeface="Times New Roman" panose="02020603050405020304" pitchFamily="18" charset="0"/>
                <a:sym typeface="Symbol" panose="05050102010706020507" pitchFamily="18" charset="2"/>
              </a:rPr>
              <a:t>When there is a sound wave disturbance at time t, the particles in the layer x are displaced a distance </a:t>
            </a:r>
            <a:r>
              <a:rPr lang="en-US" baseline="-25000" dirty="0">
                <a:latin typeface="Times New Roman" panose="02020603050405020304" pitchFamily="18" charset="0"/>
                <a:cs typeface="Times New Roman" panose="02020603050405020304" pitchFamily="18" charset="0"/>
                <a:sym typeface="Symbol" panose="05050102010706020507" pitchFamily="18" charset="2"/>
              </a:rPr>
              <a:t>1</a:t>
            </a:r>
            <a:r>
              <a:rPr lang="en-US" dirty="0">
                <a:latin typeface="Times New Roman" panose="02020603050405020304" pitchFamily="18" charset="0"/>
                <a:cs typeface="Times New Roman" panose="02020603050405020304" pitchFamily="18" charset="0"/>
                <a:sym typeface="Symbol" panose="05050102010706020507" pitchFamily="18" charset="2"/>
              </a:rPr>
              <a:t> = (x, t) </a:t>
            </a:r>
          </a:p>
          <a:p>
            <a:pPr marL="0" indent="0">
              <a:buNone/>
            </a:pPr>
            <a:r>
              <a:rPr lang="en-US" dirty="0">
                <a:latin typeface="Times New Roman" panose="02020603050405020304" pitchFamily="18" charset="0"/>
                <a:cs typeface="Times New Roman" panose="02020603050405020304" pitchFamily="18" charset="0"/>
                <a:sym typeface="Symbol" panose="05050102010706020507" pitchFamily="18" charset="2"/>
              </a:rPr>
              <a:t>And the particles in the layer x + x are displaced a distance</a:t>
            </a:r>
          </a:p>
          <a:p>
            <a:pPr marL="0" indent="0">
              <a:buNone/>
            </a:pP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baseline="-25000" dirty="0">
                <a:latin typeface="Times New Roman" panose="02020603050405020304" pitchFamily="18" charset="0"/>
                <a:cs typeface="Times New Roman" panose="02020603050405020304" pitchFamily="18" charset="0"/>
                <a:sym typeface="Symbol" panose="05050102010706020507" pitchFamily="18" charset="2"/>
              </a:rPr>
              <a:t>2</a:t>
            </a:r>
            <a:r>
              <a:rPr lang="en-US" dirty="0">
                <a:latin typeface="Times New Roman" panose="02020603050405020304" pitchFamily="18" charset="0"/>
                <a:cs typeface="Times New Roman" panose="02020603050405020304" pitchFamily="18" charset="0"/>
                <a:sym typeface="Symbol" panose="05050102010706020507" pitchFamily="18" charset="2"/>
              </a:rPr>
              <a:t> = (x+x, 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Symbol" panose="05050102010706020507" pitchFamily="18" charset="2"/>
              </a:rPr>
              <a:t>Three possible changes of volume may be observed :</a:t>
            </a:r>
          </a:p>
          <a:p>
            <a:pPr marL="0" indent="0">
              <a:buNone/>
            </a:pPr>
            <a:r>
              <a:rPr lang="en-US" dirty="0">
                <a:latin typeface="Times New Roman" panose="02020603050405020304" pitchFamily="18" charset="0"/>
                <a:cs typeface="Times New Roman" panose="02020603050405020304" pitchFamily="18" charset="0"/>
                <a:sym typeface="Symbol" panose="05050102010706020507" pitchFamily="18" charset="2"/>
              </a:rPr>
              <a:t>(1) </a:t>
            </a:r>
            <a:r>
              <a:rPr lang="en-US" baseline="-25000" dirty="0">
                <a:latin typeface="Times New Roman" panose="02020603050405020304" pitchFamily="18" charset="0"/>
                <a:cs typeface="Times New Roman" panose="02020603050405020304" pitchFamily="18" charset="0"/>
                <a:sym typeface="Symbol" panose="05050102010706020507" pitchFamily="18" charset="2"/>
              </a:rPr>
              <a:t>1</a:t>
            </a:r>
            <a:r>
              <a:rPr lang="en-US" dirty="0">
                <a:latin typeface="Times New Roman" panose="02020603050405020304" pitchFamily="18" charset="0"/>
                <a:cs typeface="Times New Roman" panose="02020603050405020304" pitchFamily="18" charset="0"/>
                <a:sym typeface="Symbol" panose="05050102010706020507" pitchFamily="18" charset="2"/>
              </a:rPr>
              <a:t> = </a:t>
            </a:r>
            <a:r>
              <a:rPr lang="en-US" baseline="-25000" dirty="0">
                <a:latin typeface="Times New Roman" panose="02020603050405020304" pitchFamily="18" charset="0"/>
                <a:cs typeface="Times New Roman" panose="02020603050405020304" pitchFamily="18" charset="0"/>
                <a:sym typeface="Symbol" panose="05050102010706020507" pitchFamily="18" charset="2"/>
              </a:rPr>
              <a:t>2  </a:t>
            </a:r>
            <a:r>
              <a:rPr lang="en-US" dirty="0">
                <a:latin typeface="Times New Roman" panose="02020603050405020304" pitchFamily="18" charset="0"/>
                <a:cs typeface="Times New Roman" panose="02020603050405020304" pitchFamily="18" charset="0"/>
                <a:sym typeface="Symbol" panose="05050102010706020507" pitchFamily="18" charset="2"/>
              </a:rPr>
              <a:t> : a </a:t>
            </a:r>
            <a:r>
              <a:rPr lang="en-US"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constant</a:t>
            </a:r>
            <a:r>
              <a:rPr lang="en-US" dirty="0">
                <a:latin typeface="Times New Roman" panose="02020603050405020304" pitchFamily="18" charset="0"/>
                <a:cs typeface="Times New Roman" panose="02020603050405020304" pitchFamily="18" charset="0"/>
                <a:sym typeface="Symbol" panose="05050102010706020507" pitchFamily="18" charset="2"/>
              </a:rPr>
              <a:t> volume shifted to the right</a:t>
            </a:r>
            <a:endParaRPr lang="en-US" baseline="-25000" dirty="0">
              <a:latin typeface="Times New Roman" panose="02020603050405020304" pitchFamily="18" charset="0"/>
              <a:cs typeface="Times New Roman" panose="02020603050405020304" pitchFamily="18" charset="0"/>
              <a:sym typeface="Symbol" panose="05050102010706020507" pitchFamily="18" charset="2"/>
            </a:endParaRPr>
          </a:p>
          <a:p>
            <a:pPr marL="0" indent="0">
              <a:buNone/>
            </a:pPr>
            <a:r>
              <a:rPr lang="en-US" dirty="0">
                <a:latin typeface="Times New Roman" panose="02020603050405020304" pitchFamily="18" charset="0"/>
                <a:cs typeface="Times New Roman" panose="02020603050405020304" pitchFamily="18" charset="0"/>
                <a:sym typeface="Symbol" panose="05050102010706020507" pitchFamily="18" charset="2"/>
              </a:rPr>
              <a:t>(2) </a:t>
            </a:r>
            <a:r>
              <a:rPr lang="en-US" baseline="-25000" dirty="0">
                <a:latin typeface="Times New Roman" panose="02020603050405020304" pitchFamily="18" charset="0"/>
                <a:cs typeface="Times New Roman" panose="02020603050405020304" pitchFamily="18" charset="0"/>
                <a:sym typeface="Symbol" panose="05050102010706020507" pitchFamily="18" charset="2"/>
              </a:rPr>
              <a:t>1</a:t>
            </a:r>
            <a:r>
              <a:rPr lang="en-US" dirty="0">
                <a:latin typeface="Times New Roman" panose="02020603050405020304" pitchFamily="18" charset="0"/>
                <a:cs typeface="Times New Roman" panose="02020603050405020304" pitchFamily="18" charset="0"/>
                <a:sym typeface="Symbol" panose="05050102010706020507" pitchFamily="18" charset="2"/>
              </a:rPr>
              <a:t> &lt; </a:t>
            </a:r>
            <a:r>
              <a:rPr lang="en-US" baseline="-25000" dirty="0">
                <a:latin typeface="Times New Roman" panose="02020603050405020304" pitchFamily="18" charset="0"/>
                <a:cs typeface="Times New Roman" panose="02020603050405020304" pitchFamily="18" charset="0"/>
                <a:sym typeface="Symbol" panose="05050102010706020507" pitchFamily="18" charset="2"/>
              </a:rPr>
              <a:t>2</a:t>
            </a:r>
            <a:r>
              <a:rPr lang="en-US" dirty="0">
                <a:latin typeface="Times New Roman" panose="02020603050405020304" pitchFamily="18" charset="0"/>
                <a:cs typeface="Times New Roman" panose="02020603050405020304" pitchFamily="18" charset="0"/>
                <a:sym typeface="Symbol" panose="05050102010706020507" pitchFamily="18" charset="2"/>
              </a:rPr>
              <a:t>  : an </a:t>
            </a:r>
            <a:r>
              <a:rPr lang="en-US"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increased</a:t>
            </a:r>
            <a:r>
              <a:rPr lang="en-US" dirty="0">
                <a:latin typeface="Times New Roman" panose="02020603050405020304" pitchFamily="18" charset="0"/>
                <a:cs typeface="Times New Roman" panose="02020603050405020304" pitchFamily="18" charset="0"/>
                <a:sym typeface="Symbol" panose="05050102010706020507" pitchFamily="18" charset="2"/>
              </a:rPr>
              <a:t> volume shifted to the right</a:t>
            </a:r>
          </a:p>
          <a:p>
            <a:pPr marL="0" indent="0">
              <a:buNone/>
            </a:pPr>
            <a:r>
              <a:rPr lang="en-US" dirty="0">
                <a:latin typeface="Times New Roman" panose="02020603050405020304" pitchFamily="18" charset="0"/>
                <a:cs typeface="Times New Roman" panose="02020603050405020304" pitchFamily="18" charset="0"/>
                <a:sym typeface="Symbol" panose="05050102010706020507" pitchFamily="18" charset="2"/>
              </a:rPr>
              <a:t>(3) </a:t>
            </a:r>
            <a:r>
              <a:rPr lang="en-US" baseline="-25000" dirty="0">
                <a:latin typeface="Times New Roman" panose="02020603050405020304" pitchFamily="18" charset="0"/>
                <a:cs typeface="Times New Roman" panose="02020603050405020304" pitchFamily="18" charset="0"/>
                <a:sym typeface="Symbol" panose="05050102010706020507" pitchFamily="18" charset="2"/>
              </a:rPr>
              <a:t>1</a:t>
            </a:r>
            <a:r>
              <a:rPr lang="en-US" dirty="0">
                <a:latin typeface="Times New Roman" panose="02020603050405020304" pitchFamily="18" charset="0"/>
                <a:cs typeface="Times New Roman" panose="02020603050405020304" pitchFamily="18" charset="0"/>
                <a:sym typeface="Symbol" panose="05050102010706020507" pitchFamily="18" charset="2"/>
              </a:rPr>
              <a:t> &gt; </a:t>
            </a:r>
            <a:r>
              <a:rPr lang="en-US" baseline="-25000" dirty="0">
                <a:latin typeface="Times New Roman" panose="02020603050405020304" pitchFamily="18" charset="0"/>
                <a:cs typeface="Times New Roman" panose="02020603050405020304" pitchFamily="18" charset="0"/>
                <a:sym typeface="Symbol" panose="05050102010706020507" pitchFamily="18" charset="2"/>
              </a:rPr>
              <a:t>2</a:t>
            </a:r>
            <a:r>
              <a:rPr lang="en-US" dirty="0">
                <a:latin typeface="Times New Roman" panose="02020603050405020304" pitchFamily="18" charset="0"/>
                <a:cs typeface="Times New Roman" panose="02020603050405020304" pitchFamily="18" charset="0"/>
                <a:sym typeface="Symbol" panose="05050102010706020507" pitchFamily="18" charset="2"/>
              </a:rPr>
              <a:t>  : a </a:t>
            </a:r>
            <a:r>
              <a:rPr lang="en-US"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decreased</a:t>
            </a:r>
            <a:r>
              <a:rPr lang="en-US" dirty="0">
                <a:latin typeface="Times New Roman" panose="02020603050405020304" pitchFamily="18" charset="0"/>
                <a:cs typeface="Times New Roman" panose="02020603050405020304" pitchFamily="18" charset="0"/>
                <a:sym typeface="Symbol" panose="05050102010706020507" pitchFamily="18" charset="2"/>
              </a:rPr>
              <a:t> volume shifted to the right</a:t>
            </a:r>
          </a:p>
          <a:p>
            <a:pPr marL="0" indent="0">
              <a:buNone/>
            </a:pPr>
            <a:endParaRPr lang="en-US"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5</a:t>
            </a:fld>
            <a:endParaRPr lang="en-US"/>
          </a:p>
        </p:txBody>
      </p:sp>
      <p:pic>
        <p:nvPicPr>
          <p:cNvPr id="5" name="Picture 4"/>
          <p:cNvPicPr>
            <a:picLocks noChangeAspect="1"/>
          </p:cNvPicPr>
          <p:nvPr/>
        </p:nvPicPr>
        <p:blipFill>
          <a:blip r:embed="rId3"/>
          <a:stretch>
            <a:fillRect/>
          </a:stretch>
        </p:blipFill>
        <p:spPr>
          <a:xfrm>
            <a:off x="318317" y="1460724"/>
            <a:ext cx="4684747" cy="3640665"/>
          </a:xfrm>
          <a:prstGeom prst="rect">
            <a:avLst/>
          </a:prstGeom>
        </p:spPr>
      </p:pic>
      <p:sp>
        <p:nvSpPr>
          <p:cNvPr id="6" name="TextBox 5"/>
          <p:cNvSpPr txBox="1"/>
          <p:nvPr/>
        </p:nvSpPr>
        <p:spPr>
          <a:xfrm>
            <a:off x="166369" y="5209674"/>
            <a:ext cx="4836695"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Thin element of gas of </a:t>
            </a:r>
            <a:r>
              <a:rPr lang="en-US" sz="2000" b="1" dirty="0">
                <a:solidFill>
                  <a:srgbClr val="FF0000"/>
                </a:solidFill>
                <a:latin typeface="Times New Roman" panose="02020603050405020304" pitchFamily="18" charset="0"/>
                <a:cs typeface="Times New Roman" panose="02020603050405020304" pitchFamily="18" charset="0"/>
              </a:rPr>
              <a:t>unit cross-section </a:t>
            </a:r>
            <a:r>
              <a:rPr lang="en-US" sz="2000" dirty="0">
                <a:latin typeface="Times New Roman" panose="02020603050405020304" pitchFamily="18" charset="0"/>
                <a:cs typeface="Times New Roman" panose="02020603050405020304" pitchFamily="18" charset="0"/>
              </a:rPr>
              <a:t>and thickness </a:t>
            </a:r>
            <a:r>
              <a:rPr lang="en-US" sz="2000" dirty="0">
                <a:latin typeface="Times New Roman" panose="02020603050405020304" pitchFamily="18" charset="0"/>
                <a:cs typeface="Times New Roman" panose="02020603050405020304" pitchFamily="18" charset="0"/>
                <a:sym typeface="Symbol" panose="05050102010706020507" pitchFamily="18" charset="2"/>
              </a:rPr>
              <a:t>x displaced and amount  under the influence of a pressure difference.</a:t>
            </a:r>
            <a:endParaRPr lang="en-US"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75802" y="1167773"/>
            <a:ext cx="136218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Layer x</a:t>
            </a:r>
          </a:p>
        </p:txBody>
      </p:sp>
      <p:sp>
        <p:nvSpPr>
          <p:cNvPr id="8" name="TextBox 7"/>
          <p:cNvSpPr txBox="1"/>
          <p:nvPr/>
        </p:nvSpPr>
        <p:spPr>
          <a:xfrm>
            <a:off x="2108343" y="1216824"/>
            <a:ext cx="136218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Layer x+</a:t>
            </a:r>
            <a:r>
              <a:rPr lang="en-US" dirty="0">
                <a:latin typeface="Times New Roman" panose="02020603050405020304" pitchFamily="18" charset="0"/>
                <a:cs typeface="Times New Roman" panose="02020603050405020304" pitchFamily="18" charset="0"/>
                <a:sym typeface="Symbol" panose="05050102010706020507" pitchFamily="18" charset="2"/>
              </a:rPr>
              <a:t>x</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2596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C99F37-6FE3-4951-8502-D2FD83BFB6C8}" type="slidenum">
              <a:rPr lang="en-US" smtClean="0"/>
              <a:t>6</a:t>
            </a:fld>
            <a:endParaRPr lang="en-US"/>
          </a:p>
        </p:txBody>
      </p:sp>
      <p:sp>
        <p:nvSpPr>
          <p:cNvPr id="5" name="TextBox 4"/>
          <p:cNvSpPr txBox="1"/>
          <p:nvPr/>
        </p:nvSpPr>
        <p:spPr>
          <a:xfrm>
            <a:off x="887104" y="614149"/>
            <a:ext cx="10563368"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increase of the element thickness </a:t>
            </a:r>
            <a:r>
              <a:rPr lang="en-US" sz="2400" dirty="0">
                <a:latin typeface="Times New Roman" panose="02020603050405020304" pitchFamily="18" charset="0"/>
                <a:cs typeface="Times New Roman" panose="02020603050405020304" pitchFamily="18" charset="0"/>
                <a:sym typeface="Symbol" panose="05050102010706020507" pitchFamily="18" charset="2"/>
              </a:rPr>
              <a:t> can be written as</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This can be written in the derivative form meaning “the change of  (displacement) with respect to the change of x (distance)” as</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Therefore, the increase in the thickness x of the element of unit cross section is</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And </a:t>
            </a:r>
            <a:endParaRPr lang="en-US" sz="2400" dirty="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340331033"/>
              </p:ext>
            </p:extLst>
          </p:nvPr>
        </p:nvGraphicFramePr>
        <p:xfrm>
          <a:off x="3400425" y="1075814"/>
          <a:ext cx="4065588" cy="466725"/>
        </p:xfrm>
        <a:graphic>
          <a:graphicData uri="http://schemas.openxmlformats.org/presentationml/2006/ole">
            <mc:AlternateContent xmlns:mc="http://schemas.openxmlformats.org/markup-compatibility/2006">
              <mc:Choice xmlns:v="urn:schemas-microsoft-com:vml" Requires="v">
                <p:oleObj spid="_x0000_s17764" name="Equation" r:id="rId4" imgW="2209680" imgH="253800" progId="Equation.DSMT4">
                  <p:embed/>
                </p:oleObj>
              </mc:Choice>
              <mc:Fallback>
                <p:oleObj name="Equation" r:id="rId4" imgW="2209680" imgH="253800" progId="Equation.DSMT4">
                  <p:embed/>
                  <p:pic>
                    <p:nvPicPr>
                      <p:cNvPr id="0" name=""/>
                      <p:cNvPicPr/>
                      <p:nvPr/>
                    </p:nvPicPr>
                    <p:blipFill>
                      <a:blip r:embed="rId5"/>
                      <a:stretch>
                        <a:fillRect/>
                      </a:stretch>
                    </p:blipFill>
                    <p:spPr>
                      <a:xfrm>
                        <a:off x="3400425" y="1075814"/>
                        <a:ext cx="4065588" cy="4667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57837490"/>
              </p:ext>
            </p:extLst>
          </p:nvPr>
        </p:nvGraphicFramePr>
        <p:xfrm>
          <a:off x="3400425" y="2704122"/>
          <a:ext cx="4344988" cy="863600"/>
        </p:xfrm>
        <a:graphic>
          <a:graphicData uri="http://schemas.openxmlformats.org/presentationml/2006/ole">
            <mc:AlternateContent xmlns:mc="http://schemas.openxmlformats.org/markup-compatibility/2006">
              <mc:Choice xmlns:v="urn:schemas-microsoft-com:vml" Requires="v">
                <p:oleObj spid="_x0000_s17765" name="Equation" r:id="rId6" imgW="2361960" imgH="469800" progId="Equation.DSMT4">
                  <p:embed/>
                </p:oleObj>
              </mc:Choice>
              <mc:Fallback>
                <p:oleObj name="Equation" r:id="rId6" imgW="2361960" imgH="469800" progId="Equation.DSMT4">
                  <p:embed/>
                  <p:pic>
                    <p:nvPicPr>
                      <p:cNvPr id="0" name=""/>
                      <p:cNvPicPr/>
                      <p:nvPr/>
                    </p:nvPicPr>
                    <p:blipFill>
                      <a:blip r:embed="rId7"/>
                      <a:stretch>
                        <a:fillRect/>
                      </a:stretch>
                    </p:blipFill>
                    <p:spPr>
                      <a:xfrm>
                        <a:off x="3400425" y="2704122"/>
                        <a:ext cx="4344988" cy="8636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8810145"/>
              </p:ext>
            </p:extLst>
          </p:nvPr>
        </p:nvGraphicFramePr>
        <p:xfrm>
          <a:off x="4719637" y="3966334"/>
          <a:ext cx="1425575" cy="723900"/>
        </p:xfrm>
        <a:graphic>
          <a:graphicData uri="http://schemas.openxmlformats.org/presentationml/2006/ole">
            <mc:AlternateContent xmlns:mc="http://schemas.openxmlformats.org/markup-compatibility/2006">
              <mc:Choice xmlns:v="urn:schemas-microsoft-com:vml" Requires="v">
                <p:oleObj spid="_x0000_s17766" name="Equation" r:id="rId8" imgW="774360" imgH="393480" progId="Equation.DSMT4">
                  <p:embed/>
                </p:oleObj>
              </mc:Choice>
              <mc:Fallback>
                <p:oleObj name="Equation" r:id="rId8" imgW="774360" imgH="393480" progId="Equation.DSMT4">
                  <p:embed/>
                  <p:pic>
                    <p:nvPicPr>
                      <p:cNvPr id="0" name=""/>
                      <p:cNvPicPr/>
                      <p:nvPr/>
                    </p:nvPicPr>
                    <p:blipFill>
                      <a:blip r:embed="rId9"/>
                      <a:stretch>
                        <a:fillRect/>
                      </a:stretch>
                    </p:blipFill>
                    <p:spPr>
                      <a:xfrm>
                        <a:off x="4719637" y="3966334"/>
                        <a:ext cx="1425575" cy="723900"/>
                      </a:xfrm>
                      <a:prstGeom prst="rect">
                        <a:avLst/>
                      </a:prstGeom>
                    </p:spPr>
                  </p:pic>
                </p:oleObj>
              </mc:Fallback>
            </mc:AlternateContent>
          </a:graphicData>
        </a:graphic>
      </p:graphicFrame>
      <p:sp>
        <p:nvSpPr>
          <p:cNvPr id="10" name="Oval 9"/>
          <p:cNvSpPr/>
          <p:nvPr/>
        </p:nvSpPr>
        <p:spPr>
          <a:xfrm>
            <a:off x="5480190" y="5194457"/>
            <a:ext cx="665021" cy="8472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332565" y="4901436"/>
            <a:ext cx="2947916" cy="461665"/>
          </a:xfrm>
          <a:prstGeom prst="rect">
            <a:avLst/>
          </a:prstGeom>
          <a:noFill/>
          <a:ln>
            <a:solidFill>
              <a:srgbClr val="FF0000"/>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Longitudinal strain</a:t>
            </a:r>
          </a:p>
        </p:txBody>
      </p:sp>
      <p:cxnSp>
        <p:nvCxnSpPr>
          <p:cNvPr id="13" name="Straight Arrow Connector 12"/>
          <p:cNvCxnSpPr/>
          <p:nvPr/>
        </p:nvCxnSpPr>
        <p:spPr>
          <a:xfrm flipH="1">
            <a:off x="6145211" y="5132269"/>
            <a:ext cx="1187354" cy="2401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extLst>
              <p:ext uri="{D42A27DB-BD31-4B8C-83A1-F6EECF244321}">
                <p14:modId xmlns:p14="http://schemas.microsoft.com/office/powerpoint/2010/main" val="1853077532"/>
              </p:ext>
            </p:extLst>
          </p:nvPr>
        </p:nvGraphicFramePr>
        <p:xfrm>
          <a:off x="2115571" y="4928337"/>
          <a:ext cx="4578348" cy="1144587"/>
        </p:xfrm>
        <a:graphic>
          <a:graphicData uri="http://schemas.openxmlformats.org/presentationml/2006/ole">
            <mc:AlternateContent xmlns:mc="http://schemas.openxmlformats.org/markup-compatibility/2006">
              <mc:Choice xmlns:v="urn:schemas-microsoft-com:vml" Requires="v">
                <p:oleObj spid="_x0000_s17767" name="Equation" r:id="rId10" imgW="2641320" imgH="660240" progId="Equation.DSMT4">
                  <p:embed/>
                </p:oleObj>
              </mc:Choice>
              <mc:Fallback>
                <p:oleObj name="Equation" r:id="rId10" imgW="2641320" imgH="660240" progId="Equation.DSMT4">
                  <p:embed/>
                  <p:pic>
                    <p:nvPicPr>
                      <p:cNvPr id="0" name=""/>
                      <p:cNvPicPr/>
                      <p:nvPr/>
                    </p:nvPicPr>
                    <p:blipFill>
                      <a:blip r:embed="rId11"/>
                      <a:stretch>
                        <a:fillRect/>
                      </a:stretch>
                    </p:blipFill>
                    <p:spPr>
                      <a:xfrm>
                        <a:off x="2115571" y="4928337"/>
                        <a:ext cx="4578348" cy="1144587"/>
                      </a:xfrm>
                      <a:prstGeom prst="rect">
                        <a:avLst/>
                      </a:prstGeom>
                    </p:spPr>
                  </p:pic>
                </p:oleObj>
              </mc:Fallback>
            </mc:AlternateContent>
          </a:graphicData>
        </a:graphic>
      </p:graphicFrame>
    </p:spTree>
    <p:extLst>
      <p:ext uri="{BB962C8B-B14F-4D97-AF65-F5344CB8AC3E}">
        <p14:creationId xmlns:p14="http://schemas.microsoft.com/office/powerpoint/2010/main" val="3022803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49300" y="1845734"/>
            <a:ext cx="10406380" cy="4023360"/>
          </a:xfrm>
        </p:spPr>
        <p:txBody>
          <a:bodyPr>
            <a:normAutofit/>
          </a:bodyPr>
          <a:lstStyle/>
          <a:p>
            <a:r>
              <a:rPr lang="en-US" sz="2400" dirty="0">
                <a:latin typeface="Times New Roman" panose="02020603050405020304" pitchFamily="18" charset="0"/>
                <a:cs typeface="Times New Roman" panose="02020603050405020304" pitchFamily="18" charset="0"/>
              </a:rPr>
              <a:t>The medium is</a:t>
            </a:r>
            <a:r>
              <a:rPr lang="en-US" sz="2400" b="1" dirty="0">
                <a:solidFill>
                  <a:srgbClr val="FF0000"/>
                </a:solidFill>
                <a:latin typeface="Times New Roman" panose="02020603050405020304" pitchFamily="18" charset="0"/>
                <a:cs typeface="Times New Roman" panose="02020603050405020304" pitchFamily="18" charset="0"/>
              </a:rPr>
              <a:t> deformed </a:t>
            </a:r>
            <a:r>
              <a:rPr lang="en-US" sz="2400" dirty="0">
                <a:latin typeface="Times New Roman" panose="02020603050405020304" pitchFamily="18" charset="0"/>
                <a:cs typeface="Times New Roman" panose="02020603050405020304" pitchFamily="18" charset="0"/>
              </a:rPr>
              <a:t>because the pressures along the x-axis on either side of the thin element are not in balance. The </a:t>
            </a:r>
            <a:r>
              <a:rPr lang="en-US" sz="2400" b="1" dirty="0">
                <a:solidFill>
                  <a:srgbClr val="FF0000"/>
                </a:solidFill>
                <a:latin typeface="Times New Roman" panose="02020603050405020304" pitchFamily="18" charset="0"/>
                <a:cs typeface="Times New Roman" panose="02020603050405020304" pitchFamily="18" charset="0"/>
              </a:rPr>
              <a:t>net force acting </a:t>
            </a:r>
            <a:r>
              <a:rPr lang="en-US" sz="2400" dirty="0">
                <a:latin typeface="Times New Roman" panose="02020603050405020304" pitchFamily="18" charset="0"/>
                <a:cs typeface="Times New Roman" panose="02020603050405020304" pitchFamily="18" charset="0"/>
              </a:rPr>
              <a:t>on the gas element is given by</a:t>
            </a:r>
          </a:p>
        </p:txBody>
      </p:sp>
      <p:sp>
        <p:nvSpPr>
          <p:cNvPr id="4" name="Slide Number Placeholder 3"/>
          <p:cNvSpPr>
            <a:spLocks noGrp="1"/>
          </p:cNvSpPr>
          <p:nvPr>
            <p:ph type="sldNum" sz="quarter" idx="12"/>
          </p:nvPr>
        </p:nvSpPr>
        <p:spPr/>
        <p:txBody>
          <a:bodyPr/>
          <a:lstStyle/>
          <a:p>
            <a:fld id="{40C99F37-6FE3-4951-8502-D2FD83BFB6C8}" type="slidenum">
              <a:rPr lang="en-US" smtClean="0"/>
              <a:t>7</a:t>
            </a:fld>
            <a:endParaRPr lang="en-US"/>
          </a:p>
        </p:txBody>
      </p:sp>
      <p:sp>
        <p:nvSpPr>
          <p:cNvPr id="5" name="Title 1"/>
          <p:cNvSpPr txBox="1">
            <a:spLocks/>
          </p:cNvSpPr>
          <p:nvPr/>
        </p:nvSpPr>
        <p:spPr>
          <a:xfrm>
            <a:off x="558949" y="0"/>
            <a:ext cx="10493706" cy="1255043"/>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The wave equation of sound wave in gas (contd.)</a:t>
            </a:r>
          </a:p>
        </p:txBody>
      </p:sp>
      <p:graphicFrame>
        <p:nvGraphicFramePr>
          <p:cNvPr id="6" name="Object 5"/>
          <p:cNvGraphicFramePr>
            <a:graphicFrameLocks noChangeAspect="1"/>
          </p:cNvGraphicFramePr>
          <p:nvPr>
            <p:extLst>
              <p:ext uri="{D42A27DB-BD31-4B8C-83A1-F6EECF244321}">
                <p14:modId xmlns:p14="http://schemas.microsoft.com/office/powerpoint/2010/main" val="4256407280"/>
              </p:ext>
            </p:extLst>
          </p:nvPr>
        </p:nvGraphicFramePr>
        <p:xfrm>
          <a:off x="6407508" y="3132360"/>
          <a:ext cx="4332782" cy="2315403"/>
        </p:xfrm>
        <a:graphic>
          <a:graphicData uri="http://schemas.openxmlformats.org/presentationml/2006/ole">
            <mc:AlternateContent xmlns:mc="http://schemas.openxmlformats.org/markup-compatibility/2006">
              <mc:Choice xmlns:v="urn:schemas-microsoft-com:vml" Requires="v">
                <p:oleObj spid="_x0000_s4275" name="Equation" r:id="rId3" imgW="2400120" imgH="1282680" progId="Equation.DSMT4">
                  <p:embed/>
                </p:oleObj>
              </mc:Choice>
              <mc:Fallback>
                <p:oleObj name="Equation" r:id="rId3" imgW="2400120" imgH="1282680" progId="Equation.DSMT4">
                  <p:embed/>
                  <p:pic>
                    <p:nvPicPr>
                      <p:cNvPr id="0" name=""/>
                      <p:cNvPicPr/>
                      <p:nvPr/>
                    </p:nvPicPr>
                    <p:blipFill>
                      <a:blip r:embed="rId4"/>
                      <a:stretch>
                        <a:fillRect/>
                      </a:stretch>
                    </p:blipFill>
                    <p:spPr>
                      <a:xfrm>
                        <a:off x="6407508" y="3132360"/>
                        <a:ext cx="4332782" cy="2315403"/>
                      </a:xfrm>
                      <a:prstGeom prst="rect">
                        <a:avLst/>
                      </a:prstGeom>
                    </p:spPr>
                  </p:pic>
                </p:oleObj>
              </mc:Fallback>
            </mc:AlternateContent>
          </a:graphicData>
        </a:graphic>
      </p:graphicFrame>
      <p:pic>
        <p:nvPicPr>
          <p:cNvPr id="7" name="Picture 6"/>
          <p:cNvPicPr>
            <a:picLocks noChangeAspect="1"/>
          </p:cNvPicPr>
          <p:nvPr/>
        </p:nvPicPr>
        <p:blipFill>
          <a:blip r:embed="rId5"/>
          <a:stretch>
            <a:fillRect/>
          </a:stretch>
        </p:blipFill>
        <p:spPr>
          <a:xfrm>
            <a:off x="347730" y="2658459"/>
            <a:ext cx="4684747" cy="3640665"/>
          </a:xfrm>
          <a:prstGeom prst="rect">
            <a:avLst/>
          </a:prstGeom>
        </p:spPr>
      </p:pic>
      <p:sp>
        <p:nvSpPr>
          <p:cNvPr id="8" name="TextBox 7"/>
          <p:cNvSpPr txBox="1"/>
          <p:nvPr/>
        </p:nvSpPr>
        <p:spPr>
          <a:xfrm>
            <a:off x="5679221" y="5591238"/>
            <a:ext cx="6386198" cy="707886"/>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Note : (1) </a:t>
            </a:r>
            <a:r>
              <a:rPr lang="en-US" sz="2000" i="1" dirty="0">
                <a:solidFill>
                  <a:srgbClr val="FF0000"/>
                </a:solidFill>
                <a:latin typeface="Times New Roman" panose="02020603050405020304" pitchFamily="18" charset="0"/>
                <a:cs typeface="Times New Roman" panose="02020603050405020304" pitchFamily="18" charset="0"/>
              </a:rPr>
              <a:t>p</a:t>
            </a:r>
            <a:r>
              <a:rPr lang="en-US" sz="2000" dirty="0">
                <a:solidFill>
                  <a:srgbClr val="FF0000"/>
                </a:solidFill>
                <a:latin typeface="Times New Roman" panose="02020603050405020304" pitchFamily="18" charset="0"/>
                <a:cs typeface="Times New Roman" panose="02020603050405020304" pitchFamily="18" charset="0"/>
              </a:rPr>
              <a:t> is the excess pressure or pressure change.</a:t>
            </a:r>
          </a:p>
          <a:p>
            <a:r>
              <a:rPr lang="en-US" sz="2000" dirty="0">
                <a:solidFill>
                  <a:srgbClr val="FF0000"/>
                </a:solidFill>
                <a:latin typeface="Times New Roman" panose="02020603050405020304" pitchFamily="18" charset="0"/>
                <a:cs typeface="Times New Roman" panose="02020603050405020304" pitchFamily="18" charset="0"/>
              </a:rPr>
              <a:t>           (2)  the unit area cross section is used in this study</a:t>
            </a:r>
          </a:p>
        </p:txBody>
      </p:sp>
    </p:spTree>
    <p:extLst>
      <p:ext uri="{BB962C8B-B14F-4D97-AF65-F5344CB8AC3E}">
        <p14:creationId xmlns:p14="http://schemas.microsoft.com/office/powerpoint/2010/main" val="1724617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46567" y="1845734"/>
            <a:ext cx="10709113" cy="4023360"/>
          </a:xfrm>
        </p:spPr>
        <p:txBody>
          <a:bodyPr>
            <a:normAutofit/>
          </a:bodyPr>
          <a:lstStyle/>
          <a:p>
            <a:r>
              <a:rPr lang="en-US" sz="2400" dirty="0">
                <a:latin typeface="Times New Roman" panose="02020603050405020304" pitchFamily="18" charset="0"/>
                <a:cs typeface="Times New Roman" panose="02020603050405020304" pitchFamily="18" charset="0"/>
              </a:rPr>
              <a:t>According to the Newton’s 2</a:t>
            </a:r>
            <a:r>
              <a:rPr lang="en-US" sz="2400" baseline="30000" dirty="0">
                <a:latin typeface="Times New Roman" panose="02020603050405020304" pitchFamily="18" charset="0"/>
                <a:cs typeface="Times New Roman" panose="02020603050405020304" pitchFamily="18" charset="0"/>
              </a:rPr>
              <a:t>nd</a:t>
            </a:r>
            <a:r>
              <a:rPr lang="en-US" sz="2400" dirty="0">
                <a:latin typeface="Times New Roman" panose="02020603050405020304" pitchFamily="18" charset="0"/>
                <a:cs typeface="Times New Roman" panose="02020603050405020304" pitchFamily="18" charset="0"/>
              </a:rPr>
              <a:t> Law,</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b="1" dirty="0">
                <a:solidFill>
                  <a:srgbClr val="FF0000"/>
                </a:solidFill>
                <a:latin typeface="Times New Roman" panose="02020603050405020304" pitchFamily="18" charset="0"/>
                <a:cs typeface="Times New Roman" panose="02020603050405020304" pitchFamily="18" charset="0"/>
              </a:rPr>
              <a:t>pressure change </a:t>
            </a:r>
            <a:r>
              <a:rPr lang="en-US" sz="2400" b="1" i="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can be written in terms of displacement </a:t>
            </a:r>
            <a:r>
              <a:rPr lang="en-US" sz="2400" dirty="0">
                <a:latin typeface="Times New Roman" panose="02020603050405020304" pitchFamily="18" charset="0"/>
                <a:cs typeface="Times New Roman" panose="02020603050405020304" pitchFamily="18" charset="0"/>
                <a:sym typeface="Symbol" panose="05050102010706020507" pitchFamily="18" charset="2"/>
              </a:rPr>
              <a:t> when using the bulk modulus </a:t>
            </a:r>
            <a:r>
              <a:rPr lang="en-US" sz="2400" i="1" dirty="0">
                <a:latin typeface="Times New Roman" panose="02020603050405020304" pitchFamily="18" charset="0"/>
                <a:cs typeface="Times New Roman" panose="02020603050405020304" pitchFamily="18" charset="0"/>
                <a:sym typeface="Symbol" panose="05050102010706020507" pitchFamily="18" charset="2"/>
              </a:rPr>
              <a:t>B</a:t>
            </a:r>
            <a:r>
              <a:rPr lang="en-US" sz="2400" i="1" baseline="-25000" dirty="0">
                <a:latin typeface="Times New Roman" panose="02020603050405020304" pitchFamily="18" charset="0"/>
                <a:cs typeface="Times New Roman" panose="02020603050405020304" pitchFamily="18" charset="0"/>
                <a:sym typeface="Symbol" panose="05050102010706020507" pitchFamily="18" charset="2"/>
              </a:rPr>
              <a:t>a</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sz="2400" i="1" dirty="0" err="1">
                <a:latin typeface="Times New Roman" panose="02020603050405020304" pitchFamily="18" charset="0"/>
                <a:cs typeface="Times New Roman" panose="02020603050405020304" pitchFamily="18" charset="0"/>
                <a:sym typeface="Symbol" panose="05050102010706020507" pitchFamily="18" charset="2"/>
              </a:rPr>
              <a:t>VdP</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dirty="0" err="1">
                <a:latin typeface="Times New Roman" panose="02020603050405020304" pitchFamily="18" charset="0"/>
                <a:cs typeface="Times New Roman" panose="02020603050405020304" pitchFamily="18" charset="0"/>
                <a:sym typeface="Symbol" panose="05050102010706020507" pitchFamily="18" charset="2"/>
              </a:rPr>
              <a:t>dV</a:t>
            </a:r>
            <a:r>
              <a:rPr lang="en-US" sz="2400" dirty="0">
                <a:latin typeface="Times New Roman" panose="02020603050405020304" pitchFamily="18" charset="0"/>
                <a:cs typeface="Times New Roman" panose="02020603050405020304" pitchFamily="18" charset="0"/>
                <a:sym typeface="Symbol" panose="05050102010706020507" pitchFamily="18" charset="2"/>
              </a:rPr>
              <a:t>) under the condition of the </a:t>
            </a: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adiabatic process</a:t>
            </a:r>
            <a:r>
              <a:rPr lang="en-US" sz="2400" dirty="0">
                <a:latin typeface="Times New Roman" panose="02020603050405020304" pitchFamily="18" charset="0"/>
                <a:cs typeface="Times New Roman" panose="02020603050405020304" pitchFamily="18" charset="0"/>
                <a:sym typeface="Symbol" panose="05050102010706020507" pitchFamily="18" charset="2"/>
              </a:rPr>
              <a:t> (Laplace’s idea).</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dirty="0">
                <a:latin typeface="Times New Roman" panose="02020603050405020304" pitchFamily="18" charset="0"/>
                <a:cs typeface="Times New Roman" panose="02020603050405020304" pitchFamily="18" charset="0"/>
                <a:sym typeface="Symbol" panose="05050102010706020507" pitchFamily="18" charset="2"/>
              </a:rPr>
              <a:t>p</a:t>
            </a:r>
            <a:r>
              <a:rPr lang="en-US" sz="2400" dirty="0">
                <a:latin typeface="Times New Roman" panose="02020603050405020304" pitchFamily="18" charset="0"/>
                <a:cs typeface="Times New Roman" panose="02020603050405020304" pitchFamily="18" charset="0"/>
                <a:sym typeface="Symbol" panose="05050102010706020507" pitchFamily="18" charset="2"/>
              </a:rPr>
              <a:t> = - </a:t>
            </a:r>
            <a:r>
              <a:rPr lang="en-US" sz="2400" i="1" dirty="0">
                <a:latin typeface="Times New Roman" panose="02020603050405020304" pitchFamily="18" charset="0"/>
                <a:cs typeface="Times New Roman" panose="02020603050405020304" pitchFamily="18" charset="0"/>
                <a:sym typeface="Symbol" panose="05050102010706020507" pitchFamily="18" charset="2"/>
              </a:rPr>
              <a:t>B</a:t>
            </a:r>
            <a:r>
              <a:rPr lang="en-US" sz="2400" i="1" baseline="-25000" dirty="0">
                <a:latin typeface="Times New Roman" panose="02020603050405020304" pitchFamily="18" charset="0"/>
                <a:cs typeface="Times New Roman" panose="02020603050405020304" pitchFamily="18" charset="0"/>
                <a:sym typeface="Symbol" panose="05050102010706020507" pitchFamily="18" charset="2"/>
              </a:rPr>
              <a:t>a</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dirty="0" err="1">
                <a:latin typeface="Times New Roman" panose="02020603050405020304" pitchFamily="18" charset="0"/>
                <a:cs typeface="Times New Roman" panose="02020603050405020304" pitchFamily="18" charset="0"/>
                <a:sym typeface="Symbol" panose="05050102010706020507" pitchFamily="18" charset="2"/>
              </a:rPr>
              <a:t>dV</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dirty="0">
                <a:latin typeface="Times New Roman" panose="02020603050405020304" pitchFamily="18" charset="0"/>
                <a:cs typeface="Times New Roman" panose="02020603050405020304" pitchFamily="18" charset="0"/>
                <a:sym typeface="Symbol" panose="05050102010706020507" pitchFamily="18" charset="2"/>
              </a:rPr>
              <a:t>V</a:t>
            </a:r>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i="1" dirty="0">
                <a:latin typeface="Times New Roman" panose="02020603050405020304" pitchFamily="18" charset="0"/>
                <a:cs typeface="Times New Roman" panose="02020603050405020304" pitchFamily="18" charset="0"/>
                <a:sym typeface="Symbol" panose="05050102010706020507" pitchFamily="18" charset="2"/>
              </a:rPr>
              <a:t>B</a:t>
            </a:r>
            <a:r>
              <a:rPr lang="en-US" sz="2400" i="1" baseline="-25000" dirty="0">
                <a:latin typeface="Times New Roman" panose="02020603050405020304" pitchFamily="18" charset="0"/>
                <a:cs typeface="Times New Roman" panose="02020603050405020304" pitchFamily="18" charset="0"/>
                <a:sym typeface="Symbol" panose="05050102010706020507" pitchFamily="18" charset="2"/>
              </a:rPr>
              <a:t>a</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dirty="0">
                <a:latin typeface="Times New Roman" panose="02020603050405020304" pitchFamily="18" charset="0"/>
                <a:cs typeface="Times New Roman" panose="02020603050405020304" pitchFamily="18" charset="0"/>
                <a:sym typeface="Symbol" panose="05050102010706020507" pitchFamily="18" charset="2"/>
              </a:rPr>
              <a:t>v</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dirty="0">
                <a:latin typeface="Times New Roman" panose="02020603050405020304" pitchFamily="18" charset="0"/>
                <a:cs typeface="Times New Roman" panose="02020603050405020304" pitchFamily="18" charset="0"/>
                <a:sym typeface="Symbol" panose="05050102010706020507" pitchFamily="18" charset="2"/>
              </a:rPr>
              <a:t>V</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0</a:t>
            </a:r>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i="1" dirty="0">
                <a:latin typeface="Times New Roman" panose="02020603050405020304" pitchFamily="18" charset="0"/>
                <a:cs typeface="Times New Roman" panose="02020603050405020304" pitchFamily="18" charset="0"/>
                <a:sym typeface="Symbol" panose="05050102010706020507" pitchFamily="18" charset="2"/>
              </a:rPr>
              <a:t>B</a:t>
            </a:r>
            <a:r>
              <a:rPr lang="en-US" sz="2400" i="1" baseline="-25000" dirty="0">
                <a:latin typeface="Times New Roman" panose="02020603050405020304" pitchFamily="18" charset="0"/>
                <a:cs typeface="Times New Roman" panose="02020603050405020304" pitchFamily="18" charset="0"/>
                <a:sym typeface="Symbol" panose="05050102010706020507" pitchFamily="18" charset="2"/>
              </a:rPr>
              <a:t>a</a:t>
            </a:r>
            <a:r>
              <a:rPr lang="en-US" sz="2400" i="1" dirty="0">
                <a:latin typeface="Times New Roman" panose="02020603050405020304" pitchFamily="18" charset="0"/>
                <a:cs typeface="Times New Roman" panose="02020603050405020304" pitchFamily="18" charset="0"/>
                <a:sym typeface="Symbol" panose="05050102010706020507" pitchFamily="18" charset="2"/>
              </a:rPr>
              <a:t> =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dirty="0">
                <a:latin typeface="Times New Roman" panose="02020603050405020304" pitchFamily="18" charset="0"/>
                <a:cs typeface="Times New Roman" panose="02020603050405020304" pitchFamily="18" charset="0"/>
                <a:sym typeface="Symbol" panose="05050102010706020507" pitchFamily="18" charset="2"/>
              </a:rPr>
              <a:t>B</a:t>
            </a:r>
            <a:r>
              <a:rPr lang="en-US" sz="2400" i="1" baseline="-25000" dirty="0">
                <a:latin typeface="Times New Roman" panose="02020603050405020304" pitchFamily="18" charset="0"/>
                <a:cs typeface="Times New Roman" panose="02020603050405020304" pitchFamily="18" charset="0"/>
                <a:sym typeface="Symbol" panose="05050102010706020507" pitchFamily="18" charset="2"/>
              </a:rPr>
              <a:t>a</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dirty="0">
                <a:latin typeface="Times New Roman" panose="02020603050405020304" pitchFamily="18" charset="0"/>
                <a:cs typeface="Times New Roman" panose="02020603050405020304" pitchFamily="18" charset="0"/>
                <a:sym typeface="Symbol" panose="05050102010706020507" pitchFamily="18" charset="2"/>
              </a:rPr>
              <a:t>x</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This gives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This can be expressed as a final form of the wave equation  as</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C99F37-6FE3-4951-8502-D2FD83BFB6C8}" type="slidenum">
              <a:rPr lang="en-US" smtClean="0"/>
              <a:t>8</a:t>
            </a:fld>
            <a:endParaRPr lang="en-US"/>
          </a:p>
        </p:txBody>
      </p:sp>
      <p:sp>
        <p:nvSpPr>
          <p:cNvPr id="5" name="Title 1"/>
          <p:cNvSpPr txBox="1">
            <a:spLocks/>
          </p:cNvSpPr>
          <p:nvPr/>
        </p:nvSpPr>
        <p:spPr>
          <a:xfrm>
            <a:off x="1097280" y="0"/>
            <a:ext cx="10493706" cy="1255043"/>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The wave equation of sound wave in gas (contd.)</a:t>
            </a:r>
          </a:p>
        </p:txBody>
      </p:sp>
      <p:graphicFrame>
        <p:nvGraphicFramePr>
          <p:cNvPr id="6" name="Object 5"/>
          <p:cNvGraphicFramePr>
            <a:graphicFrameLocks noChangeAspect="1"/>
          </p:cNvGraphicFramePr>
          <p:nvPr>
            <p:extLst>
              <p:ext uri="{D42A27DB-BD31-4B8C-83A1-F6EECF244321}">
                <p14:modId xmlns:p14="http://schemas.microsoft.com/office/powerpoint/2010/main" val="308804815"/>
              </p:ext>
            </p:extLst>
          </p:nvPr>
        </p:nvGraphicFramePr>
        <p:xfrm>
          <a:off x="5788337" y="1541646"/>
          <a:ext cx="2546359" cy="825209"/>
        </p:xfrm>
        <a:graphic>
          <a:graphicData uri="http://schemas.openxmlformats.org/presentationml/2006/ole">
            <mc:AlternateContent xmlns:mc="http://schemas.openxmlformats.org/markup-compatibility/2006">
              <mc:Choice xmlns:v="urn:schemas-microsoft-com:vml" Requires="v">
                <p:oleObj spid="_x0000_s5645" name="Equation" r:id="rId4" imgW="1371600" imgH="444240" progId="Equation.DSMT4">
                  <p:embed/>
                </p:oleObj>
              </mc:Choice>
              <mc:Fallback>
                <p:oleObj name="Equation" r:id="rId4" imgW="1371600" imgH="444240" progId="Equation.DSMT4">
                  <p:embed/>
                  <p:pic>
                    <p:nvPicPr>
                      <p:cNvPr id="0" name=""/>
                      <p:cNvPicPr/>
                      <p:nvPr/>
                    </p:nvPicPr>
                    <p:blipFill>
                      <a:blip r:embed="rId5"/>
                      <a:stretch>
                        <a:fillRect/>
                      </a:stretch>
                    </p:blipFill>
                    <p:spPr>
                      <a:xfrm>
                        <a:off x="5788337" y="1541646"/>
                        <a:ext cx="2546359" cy="825209"/>
                      </a:xfrm>
                      <a:prstGeom prst="rect">
                        <a:avLst/>
                      </a:prstGeom>
                      <a:solidFill>
                        <a:schemeClr val="bg1"/>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93425479"/>
              </p:ext>
            </p:extLst>
          </p:nvPr>
        </p:nvGraphicFramePr>
        <p:xfrm>
          <a:off x="3043909" y="3677110"/>
          <a:ext cx="2003425" cy="825500"/>
        </p:xfrm>
        <a:graphic>
          <a:graphicData uri="http://schemas.openxmlformats.org/presentationml/2006/ole">
            <mc:AlternateContent xmlns:mc="http://schemas.openxmlformats.org/markup-compatibility/2006">
              <mc:Choice xmlns:v="urn:schemas-microsoft-com:vml" Requires="v">
                <p:oleObj spid="_x0000_s5646" name="Equation" r:id="rId6" imgW="1079280" imgH="444240" progId="Equation.DSMT4">
                  <p:embed/>
                </p:oleObj>
              </mc:Choice>
              <mc:Fallback>
                <p:oleObj name="Equation" r:id="rId6" imgW="1079280" imgH="444240" progId="Equation.DSMT4">
                  <p:embed/>
                  <p:pic>
                    <p:nvPicPr>
                      <p:cNvPr id="0" name=""/>
                      <p:cNvPicPr/>
                      <p:nvPr/>
                    </p:nvPicPr>
                    <p:blipFill>
                      <a:blip r:embed="rId7"/>
                      <a:stretch>
                        <a:fillRect/>
                      </a:stretch>
                    </p:blipFill>
                    <p:spPr>
                      <a:xfrm>
                        <a:off x="3043909" y="3677110"/>
                        <a:ext cx="2003425" cy="8255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31085265"/>
              </p:ext>
            </p:extLst>
          </p:nvPr>
        </p:nvGraphicFramePr>
        <p:xfrm>
          <a:off x="2490298" y="5128156"/>
          <a:ext cx="2851150" cy="849312"/>
        </p:xfrm>
        <a:graphic>
          <a:graphicData uri="http://schemas.openxmlformats.org/presentationml/2006/ole">
            <mc:AlternateContent xmlns:mc="http://schemas.openxmlformats.org/markup-compatibility/2006">
              <mc:Choice xmlns:v="urn:schemas-microsoft-com:vml" Requires="v">
                <p:oleObj spid="_x0000_s5647" name="Equation" r:id="rId8" imgW="1536480" imgH="457200" progId="Equation.DSMT4">
                  <p:embed/>
                </p:oleObj>
              </mc:Choice>
              <mc:Fallback>
                <p:oleObj name="Equation" r:id="rId8" imgW="1536480" imgH="457200" progId="Equation.DSMT4">
                  <p:embed/>
                  <p:pic>
                    <p:nvPicPr>
                      <p:cNvPr id="0" name=""/>
                      <p:cNvPicPr/>
                      <p:nvPr/>
                    </p:nvPicPr>
                    <p:blipFill>
                      <a:blip r:embed="rId9"/>
                      <a:stretch>
                        <a:fillRect/>
                      </a:stretch>
                    </p:blipFill>
                    <p:spPr>
                      <a:xfrm>
                        <a:off x="2490298" y="5128156"/>
                        <a:ext cx="2851150" cy="849312"/>
                      </a:xfrm>
                      <a:prstGeom prst="rect">
                        <a:avLst/>
                      </a:prstGeom>
                      <a:solidFill>
                        <a:srgbClr val="FFFF00"/>
                      </a:solidFill>
                    </p:spPr>
                  </p:pic>
                </p:oleObj>
              </mc:Fallback>
            </mc:AlternateContent>
          </a:graphicData>
        </a:graphic>
      </p:graphicFrame>
      <p:sp>
        <p:nvSpPr>
          <p:cNvPr id="9" name="TextBox 8"/>
          <p:cNvSpPr txBox="1"/>
          <p:nvPr/>
        </p:nvSpPr>
        <p:spPr>
          <a:xfrm>
            <a:off x="6126480" y="5092284"/>
            <a:ext cx="5942449"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Where </a:t>
            </a:r>
            <a:r>
              <a:rPr lang="en-US" sz="2400" i="1" dirty="0">
                <a:latin typeface="Times New Roman" panose="02020603050405020304" pitchFamily="18" charset="0"/>
                <a:cs typeface="Times New Roman" panose="02020603050405020304" pitchFamily="18" charset="0"/>
                <a:sym typeface="Symbol" panose="05050102010706020507" pitchFamily="18" charset="2"/>
              </a:rPr>
              <a:t>B</a:t>
            </a:r>
            <a:r>
              <a:rPr lang="en-US" sz="2400" i="1" baseline="-25000" dirty="0">
                <a:latin typeface="Times New Roman" panose="02020603050405020304" pitchFamily="18" charset="0"/>
                <a:cs typeface="Times New Roman" panose="02020603050405020304" pitchFamily="18" charset="0"/>
                <a:sym typeface="Symbol" panose="05050102010706020507" pitchFamily="18" charset="2"/>
              </a:rPr>
              <a:t>a </a:t>
            </a:r>
            <a:r>
              <a:rPr lang="en-US" sz="2400" i="1" dirty="0">
                <a:latin typeface="Times New Roman" panose="02020603050405020304" pitchFamily="18" charset="0"/>
                <a:cs typeface="Times New Roman" panose="02020603050405020304" pitchFamily="18" charset="0"/>
                <a:sym typeface="Symbol" panose="05050102010706020507" pitchFamily="18" charset="2"/>
              </a:rPr>
              <a:t> = P    </a:t>
            </a:r>
            <a:r>
              <a:rPr lang="en-US" sz="2400" dirty="0">
                <a:latin typeface="Times New Roman" panose="02020603050405020304" pitchFamily="18" charset="0"/>
                <a:cs typeface="Times New Roman" panose="02020603050405020304" pitchFamily="18" charset="0"/>
              </a:rPr>
              <a:t>representing the elastic property of the gas and </a:t>
            </a:r>
            <a:r>
              <a:rPr lang="en-US" sz="2400" i="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is the speed of sound in gas.</a:t>
            </a:r>
          </a:p>
        </p:txBody>
      </p:sp>
      <p:sp>
        <p:nvSpPr>
          <p:cNvPr id="10" name="TextBox 9"/>
          <p:cNvSpPr txBox="1"/>
          <p:nvPr/>
        </p:nvSpPr>
        <p:spPr>
          <a:xfrm>
            <a:off x="7607634" y="3230156"/>
            <a:ext cx="1904856" cy="369332"/>
          </a:xfrm>
          <a:prstGeom prst="rect">
            <a:avLst/>
          </a:prstGeom>
          <a:solidFill>
            <a:srgbClr val="FFFF00"/>
          </a:solid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From slide No. 6</a:t>
            </a:r>
          </a:p>
        </p:txBody>
      </p:sp>
    </p:spTree>
    <p:extLst>
      <p:ext uri="{BB962C8B-B14F-4D97-AF65-F5344CB8AC3E}">
        <p14:creationId xmlns:p14="http://schemas.microsoft.com/office/powerpoint/2010/main" val="2034336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43099-F3D7-48C6-8A23-99ED1457BF34}"/>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What if the sound medium obeys the isothermal process? (Newton’s idea)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7CBDAF-A928-409B-862C-F831C97CDADE}"/>
                  </a:ext>
                </a:extLst>
              </p:cNvPr>
              <p:cNvSpPr>
                <a:spLocks noGrp="1"/>
              </p:cNvSpPr>
              <p:nvPr>
                <p:ph idx="1"/>
              </p:nvPr>
            </p:nvSpPr>
            <p:spPr/>
            <p:txBody>
              <a:bodyPr>
                <a:normAutofit lnSpcReduction="10000"/>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 the isothermal thermal process : PV = constant.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According to the definition of the bulk modulus : </a:t>
                </a:r>
                <a14:m>
                  <m:oMath xmlns:m="http://schemas.openxmlformats.org/officeDocument/2006/math">
                    <m:r>
                      <a:rPr lang="en-US" b="0" i="1" smtClean="0">
                        <a:latin typeface="Cambria Math" panose="02040503050406030204" pitchFamily="18" charset="0"/>
                        <a:cs typeface="Times New Roman" panose="02020603050405020304" pitchFamily="18" charset="0"/>
                      </a:rPr>
                      <m:t>𝐵</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𝑉</m:t>
                    </m:r>
                    <m:f>
                      <m:fPr>
                        <m:type m:val="skw"/>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𝑑𝑃</m:t>
                        </m:r>
                      </m:num>
                      <m:den>
                        <m:r>
                          <a:rPr lang="en-US" b="0" i="1" smtClean="0">
                            <a:latin typeface="Cambria Math" panose="02040503050406030204" pitchFamily="18" charset="0"/>
                            <a:cs typeface="Times New Roman" panose="02020603050405020304" pitchFamily="18" charset="0"/>
                          </a:rPr>
                          <m:t>𝑑𝑉</m:t>
                        </m:r>
                      </m:den>
                    </m:f>
                  </m:oMath>
                </a14:m>
                <a:r>
                  <a:rPr lang="en-US"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Therefore,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𝐵</m:t>
                        </m:r>
                      </m:e>
                      <m:sub>
                        <m:r>
                          <a:rPr lang="en-US" b="0" i="1" smtClean="0">
                            <a:latin typeface="Cambria Math" panose="02040503050406030204" pitchFamily="18" charset="0"/>
                            <a:cs typeface="Times New Roman" panose="02020603050405020304" pitchFamily="18" charset="0"/>
                          </a:rPr>
                          <m:t>𝑖𝑠𝑜</m:t>
                        </m:r>
                      </m:sub>
                    </m:sSub>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𝑃</m:t>
                    </m:r>
                    <m:r>
                      <a:rPr lang="en-US" b="0" i="1" smtClean="0">
                        <a:latin typeface="Cambria Math" panose="02040503050406030204" pitchFamily="18" charset="0"/>
                        <a:cs typeface="Times New Roman" panose="02020603050405020304" pitchFamily="18" charset="0"/>
                      </a:rPr>
                      <m:t>.</m:t>
                    </m:r>
                  </m:oMath>
                </a14:m>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leads the equation of motion of the sound wave in a gas medium to be</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sound speed can be found from </a:t>
                </a:r>
                <a14:m>
                  <m:oMath xmlns:m="http://schemas.openxmlformats.org/officeDocument/2006/math">
                    <m:r>
                      <a:rPr lang="en-US" b="0" i="1" smtClean="0">
                        <a:latin typeface="Cambria Math" panose="02040503050406030204" pitchFamily="18" charset="0"/>
                        <a:cs typeface="Times New Roman" panose="02020603050405020304" pitchFamily="18" charset="0"/>
                      </a:rPr>
                      <m:t>𝑐</m:t>
                    </m:r>
                    <m:r>
                      <a:rPr lang="en-US" b="0" i="1" smtClean="0">
                        <a:latin typeface="Cambria Math" panose="02040503050406030204" pitchFamily="18" charset="0"/>
                        <a:cs typeface="Times New Roman" panose="02020603050405020304" pitchFamily="18" charset="0"/>
                      </a:rPr>
                      <m:t>=</m:t>
                    </m:r>
                    <m:rad>
                      <m:radPr>
                        <m:degHide m:val="on"/>
                        <m:ctrlPr>
                          <a:rPr lang="en-US" b="0" i="1" smtClean="0">
                            <a:latin typeface="Cambria Math" panose="02040503050406030204" pitchFamily="18" charset="0"/>
                            <a:cs typeface="Times New Roman" panose="02020603050405020304" pitchFamily="18" charset="0"/>
                          </a:rPr>
                        </m:ctrlPr>
                      </m:radPr>
                      <m:deg/>
                      <m:e>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𝑃</m:t>
                            </m:r>
                          </m:num>
                          <m:den>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𝜌</m:t>
                                </m:r>
                              </m:e>
                              <m:sub>
                                <m:r>
                                  <a:rPr lang="en-US" b="0" i="1" smtClean="0">
                                    <a:latin typeface="Cambria Math" panose="02040503050406030204" pitchFamily="18" charset="0"/>
                                    <a:cs typeface="Times New Roman" panose="02020603050405020304" pitchFamily="18" charset="0"/>
                                  </a:rPr>
                                  <m:t>0</m:t>
                                </m:r>
                              </m:sub>
                            </m:sSub>
                          </m:den>
                        </m:f>
                      </m:e>
                    </m:rad>
                    <m:r>
                      <a:rPr lang="en-US" b="0" i="1" smtClean="0">
                        <a:latin typeface="Cambria Math" panose="02040503050406030204" pitchFamily="18" charset="0"/>
                        <a:cs typeface="Times New Roman" panose="02020603050405020304" pitchFamily="18" charset="0"/>
                      </a:rPr>
                      <m:t>=</m:t>
                    </m:r>
                    <m:rad>
                      <m:radPr>
                        <m:degHide m:val="on"/>
                        <m:ctrlPr>
                          <a:rPr lang="en-US" b="0" i="1" smtClean="0">
                            <a:latin typeface="Cambria Math" panose="02040503050406030204" pitchFamily="18" charset="0"/>
                            <a:cs typeface="Times New Roman" panose="02020603050405020304" pitchFamily="18" charset="0"/>
                          </a:rPr>
                        </m:ctrlPr>
                      </m:radPr>
                      <m:deg/>
                      <m:e>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𝑅𝑇</m:t>
                            </m:r>
                          </m:num>
                          <m:den>
                            <m:r>
                              <a:rPr lang="en-US" b="0" i="1" smtClean="0">
                                <a:latin typeface="Cambria Math" panose="02040503050406030204" pitchFamily="18" charset="0"/>
                                <a:cs typeface="Times New Roman" panose="02020603050405020304" pitchFamily="18" charset="0"/>
                              </a:rPr>
                              <m:t>𝑀</m:t>
                            </m:r>
                          </m:den>
                        </m:f>
                      </m:e>
                    </m:rad>
                    <m:r>
                      <a:rPr lang="en-US" b="0" i="1" smtClean="0">
                        <a:latin typeface="Cambria Math" panose="02040503050406030204" pitchFamily="18" charset="0"/>
                        <a:cs typeface="Times New Roman" panose="02020603050405020304" pitchFamily="18" charset="0"/>
                      </a:rPr>
                      <m:t>=</m:t>
                    </m:r>
                  </m:oMath>
                </a14:m>
                <a:r>
                  <a:rPr lang="en-US" dirty="0">
                    <a:cs typeface="Times New Roman" panose="02020603050405020304" pitchFamily="18" charset="0"/>
                  </a:rPr>
                  <a:t> </a:t>
                </a:r>
                <a14:m>
                  <m:oMath xmlns:m="http://schemas.openxmlformats.org/officeDocument/2006/math">
                    <m:rad>
                      <m:radPr>
                        <m:degHide m:val="on"/>
                        <m:ctrlPr>
                          <a:rPr lang="en-US" i="1">
                            <a:latin typeface="Cambria Math" panose="02040503050406030204" pitchFamily="18" charset="0"/>
                            <a:cs typeface="Times New Roman" panose="02020603050405020304" pitchFamily="18" charset="0"/>
                          </a:rPr>
                        </m:ctrlPr>
                      </m:radPr>
                      <m:deg/>
                      <m:e>
                        <m:f>
                          <m:fPr>
                            <m:ctrlPr>
                              <a:rPr lang="en-US" i="1">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𝑘</m:t>
                            </m:r>
                            <m:r>
                              <a:rPr lang="en-US" i="1">
                                <a:latin typeface="Cambria Math" panose="02040503050406030204" pitchFamily="18" charset="0"/>
                                <a:cs typeface="Times New Roman" panose="02020603050405020304" pitchFamily="18" charset="0"/>
                              </a:rPr>
                              <m:t>𝑇</m:t>
                            </m:r>
                          </m:num>
                          <m:den>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0</m:t>
                                </m:r>
                              </m:sub>
                            </m:sSub>
                          </m:den>
                        </m:f>
                      </m:e>
                    </m:rad>
                  </m:oMath>
                </a14:m>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667CBDAF-A928-409B-862C-F831C97CDADE}"/>
                  </a:ext>
                </a:extLst>
              </p:cNvPr>
              <p:cNvSpPr>
                <a:spLocks noGrp="1" noRot="1" noChangeAspect="1" noMove="1" noResize="1" noEditPoints="1" noAdjustHandles="1" noChangeArrowheads="1" noChangeShapeType="1" noTextEdit="1"/>
              </p:cNvSpPr>
              <p:nvPr>
                <p:ph idx="1"/>
              </p:nvPr>
            </p:nvSpPr>
            <p:spPr>
              <a:blipFill>
                <a:blip r:embed="rId3"/>
                <a:stretch>
                  <a:fillRect l="-1455" t="-257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02586B9-EE89-46E2-BC52-D98D75C9EB34}"/>
              </a:ext>
            </a:extLst>
          </p:cNvPr>
          <p:cNvSpPr>
            <a:spLocks noGrp="1"/>
          </p:cNvSpPr>
          <p:nvPr>
            <p:ph type="sldNum" sz="quarter" idx="12"/>
          </p:nvPr>
        </p:nvSpPr>
        <p:spPr/>
        <p:txBody>
          <a:bodyPr/>
          <a:lstStyle/>
          <a:p>
            <a:fld id="{40C99F37-6FE3-4951-8502-D2FD83BFB6C8}" type="slidenum">
              <a:rPr lang="en-US" smtClean="0"/>
              <a:t>9</a:t>
            </a:fld>
            <a:endParaRPr lang="en-US"/>
          </a:p>
        </p:txBody>
      </p:sp>
      <mc:AlternateContent xmlns:mc="http://schemas.openxmlformats.org/markup-compatibility/2006" xmlns:a14="http://schemas.microsoft.com/office/drawing/2010/main">
        <mc:Choice Requires="a14">
          <p:sp>
            <p:nvSpPr>
              <p:cNvPr id="5" name="Object 4">
                <a:extLst>
                  <a:ext uri="{FF2B5EF4-FFF2-40B4-BE49-F238E27FC236}">
                    <a16:creationId xmlns:a16="http://schemas.microsoft.com/office/drawing/2014/main" id="{7740EC43-9E85-40CE-BD5B-338AB5A04D23}"/>
                  </a:ext>
                </a:extLst>
              </p:cNvPr>
              <p:cNvSpPr txBox="1"/>
              <p:nvPr/>
            </p:nvSpPr>
            <p:spPr>
              <a:xfrm>
                <a:off x="4591495" y="4196685"/>
                <a:ext cx="2560415" cy="865112"/>
              </a:xfrm>
              <a:prstGeom prst="rect">
                <a:avLst/>
              </a:prstGeom>
              <a:solidFill>
                <a:srgbClr val="FFFF00"/>
              </a:solidFill>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𝜂</m:t>
                          </m:r>
                        </m:num>
                        <m:den>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𝑥</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𝜌</m:t>
                              </m:r>
                            </m:e>
                            <m:sub>
                              <m:r>
                                <a:rPr lang="en-US" i="1">
                                  <a:solidFill>
                                    <a:srgbClr val="000000"/>
                                  </a:solidFill>
                                  <a:latin typeface="Cambria Math" panose="02040503050406030204" pitchFamily="18" charset="0"/>
                                </a:rPr>
                                <m:t>0</m:t>
                              </m:r>
                            </m:sub>
                          </m:sSub>
                        </m:num>
                        <m:den>
                          <m:r>
                            <a:rPr lang="en-US" b="0" i="1" smtClean="0">
                              <a:solidFill>
                                <a:srgbClr val="000000"/>
                              </a:solidFill>
                              <a:latin typeface="Cambria Math" panose="02040503050406030204" pitchFamily="18" charset="0"/>
                            </a:rPr>
                            <m:t>𝑃</m:t>
                          </m:r>
                        </m:den>
                      </m:f>
                      <m:f>
                        <m:fPr>
                          <m:ctrlPr>
                            <a:rPr lang="en-US" i="1">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𝜂</m:t>
                          </m:r>
                        </m:num>
                        <m:den>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𝑡</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𝑐</m:t>
                              </m:r>
                            </m:e>
                            <m:sup>
                              <m:r>
                                <a:rPr lang="en-US" i="1">
                                  <a:solidFill>
                                    <a:srgbClr val="000000"/>
                                  </a:solidFill>
                                  <a:latin typeface="Cambria Math" panose="02040503050406030204" pitchFamily="18" charset="0"/>
                                </a:rPr>
                                <m:t>2</m:t>
                              </m:r>
                            </m:sup>
                          </m:sSup>
                        </m:den>
                      </m:f>
                      <m:f>
                        <m:fPr>
                          <m:ctrlPr>
                            <a:rPr lang="en-US" i="1">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𝜂</m:t>
                          </m:r>
                        </m:num>
                        <m:den>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𝑡</m:t>
                              </m:r>
                            </m:e>
                            <m:sup>
                              <m:r>
                                <a:rPr lang="en-US" i="1">
                                  <a:solidFill>
                                    <a:srgbClr val="000000"/>
                                  </a:solidFill>
                                  <a:latin typeface="Cambria Math" panose="02040503050406030204" pitchFamily="18" charset="0"/>
                                </a:rPr>
                                <m:t>2</m:t>
                              </m:r>
                            </m:sup>
                          </m:sSup>
                        </m:den>
                      </m:f>
                    </m:oMath>
                  </m:oMathPara>
                </a14:m>
                <a:endParaRPr lang="en-US" dirty="0"/>
              </a:p>
            </p:txBody>
          </p:sp>
        </mc:Choice>
        <mc:Fallback xmlns="">
          <p:sp>
            <p:nvSpPr>
              <p:cNvPr id="5" name="Object 4">
                <a:extLst>
                  <a:ext uri="{FF2B5EF4-FFF2-40B4-BE49-F238E27FC236}">
                    <a16:creationId xmlns:a16="http://schemas.microsoft.com/office/drawing/2014/main" id="{7740EC43-9E85-40CE-BD5B-338AB5A04D23}"/>
                  </a:ext>
                </a:extLst>
              </p:cNvPr>
              <p:cNvSpPr txBox="1">
                <a:spLocks noRot="1" noChangeAspect="1" noMove="1" noResize="1" noEditPoints="1" noAdjustHandles="1" noChangeArrowheads="1" noChangeShapeType="1" noTextEdit="1"/>
              </p:cNvSpPr>
              <p:nvPr/>
            </p:nvSpPr>
            <p:spPr>
              <a:xfrm>
                <a:off x="4591495" y="4196685"/>
                <a:ext cx="2560415" cy="86511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bject 7">
                <a:extLst>
                  <a:ext uri="{FF2B5EF4-FFF2-40B4-BE49-F238E27FC236}">
                    <a16:creationId xmlns:a16="http://schemas.microsoft.com/office/drawing/2014/main" id="{4F7E625A-A1F8-432C-BBC7-9F1950DB9BF4}"/>
                  </a:ext>
                </a:extLst>
              </p:cNvPr>
              <p:cNvSpPr txBox="1"/>
              <p:nvPr/>
            </p:nvSpPr>
            <p:spPr>
              <a:xfrm>
                <a:off x="4755080" y="3429000"/>
                <a:ext cx="2003425" cy="82550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𝐵</m:t>
                          </m:r>
                        </m:e>
                        <m:sub>
                          <m:r>
                            <a:rPr lang="en-US" b="0" i="1" smtClean="0">
                              <a:solidFill>
                                <a:srgbClr val="000000"/>
                              </a:solidFill>
                              <a:latin typeface="Cambria Math" panose="02040503050406030204" pitchFamily="18" charset="0"/>
                            </a:rPr>
                            <m:t>𝑖𝑠𝑜</m:t>
                          </m:r>
                        </m:sub>
                      </m:sSub>
                      <m:f>
                        <m:fPr>
                          <m:ctrlPr>
                            <a:rPr lang="en-US" i="1">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𝜂</m:t>
                          </m:r>
                        </m:num>
                        <m:den>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𝑥</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𝜌</m:t>
                          </m:r>
                        </m:e>
                        <m:sub>
                          <m:r>
                            <a:rPr lang="en-US" i="1">
                              <a:solidFill>
                                <a:srgbClr val="000000"/>
                              </a:solidFill>
                              <a:latin typeface="Cambria Math" panose="02040503050406030204" pitchFamily="18" charset="0"/>
                            </a:rPr>
                            <m:t>0</m:t>
                          </m:r>
                        </m:sub>
                      </m:sSub>
                      <m:f>
                        <m:fPr>
                          <m:ctrlPr>
                            <a:rPr lang="en-US" i="1">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𝜂</m:t>
                          </m:r>
                        </m:num>
                        <m:den>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𝑡</m:t>
                              </m:r>
                            </m:e>
                            <m:sup>
                              <m:r>
                                <a:rPr lang="en-US" i="1">
                                  <a:solidFill>
                                    <a:srgbClr val="000000"/>
                                  </a:solidFill>
                                  <a:latin typeface="Cambria Math" panose="02040503050406030204" pitchFamily="18" charset="0"/>
                                </a:rPr>
                                <m:t>2</m:t>
                              </m:r>
                            </m:sup>
                          </m:sSup>
                        </m:den>
                      </m:f>
                    </m:oMath>
                  </m:oMathPara>
                </a14:m>
                <a:endParaRPr lang="en-US" dirty="0"/>
              </a:p>
            </p:txBody>
          </p:sp>
        </mc:Choice>
        <mc:Fallback xmlns="">
          <p:sp>
            <p:nvSpPr>
              <p:cNvPr id="8" name="Object 7">
                <a:extLst>
                  <a:ext uri="{FF2B5EF4-FFF2-40B4-BE49-F238E27FC236}">
                    <a16:creationId xmlns:a16="http://schemas.microsoft.com/office/drawing/2014/main" id="{4F7E625A-A1F8-432C-BBC7-9F1950DB9BF4}"/>
                  </a:ext>
                </a:extLst>
              </p:cNvPr>
              <p:cNvSpPr txBox="1">
                <a:spLocks noRot="1" noChangeAspect="1" noMove="1" noResize="1" noEditPoints="1" noAdjustHandles="1" noChangeArrowheads="1" noChangeShapeType="1" noTextEdit="1"/>
              </p:cNvSpPr>
              <p:nvPr/>
            </p:nvSpPr>
            <p:spPr>
              <a:xfrm>
                <a:off x="4755080" y="3429000"/>
                <a:ext cx="2003425" cy="825500"/>
              </a:xfrm>
              <a:prstGeom prst="rect">
                <a:avLst/>
              </a:prstGeom>
              <a:blipFill>
                <a:blip r:embed="rId5"/>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1743251C-BC27-48AE-BD48-51F07873AE4D}"/>
              </a:ext>
            </a:extLst>
          </p:cNvPr>
          <p:cNvSpPr txBox="1"/>
          <p:nvPr/>
        </p:nvSpPr>
        <p:spPr>
          <a:xfrm>
            <a:off x="7951155" y="4777139"/>
            <a:ext cx="3898605" cy="1200329"/>
          </a:xfrm>
          <a:prstGeom prst="rect">
            <a:avLst/>
          </a:prstGeom>
          <a:noFill/>
          <a:ln w="28575">
            <a:solidFill>
              <a:srgbClr val="FF0000"/>
            </a:solidFill>
          </a:ln>
        </p:spPr>
        <p:txBody>
          <a:bodyPr wrap="square" rtlCol="0">
            <a:spAutoFit/>
          </a:bodyPr>
          <a:lstStyle/>
          <a:p>
            <a:r>
              <a:rPr lang="en-US" dirty="0">
                <a:latin typeface="Times New Roman" panose="02020603050405020304" pitchFamily="18" charset="0"/>
                <a:cs typeface="Times New Roman" panose="02020603050405020304" pitchFamily="18" charset="0"/>
              </a:rPr>
              <a:t>M =molecular weight</a:t>
            </a:r>
          </a:p>
          <a:p>
            <a:r>
              <a:rPr lang="en-US" dirty="0">
                <a:latin typeface="Times New Roman" panose="02020603050405020304" pitchFamily="18" charset="0"/>
                <a:cs typeface="Times New Roman" panose="02020603050405020304" pitchFamily="18" charset="0"/>
              </a:rPr>
              <a:t>k = R/N</a:t>
            </a:r>
          </a:p>
          <a:p>
            <a:r>
              <a:rPr lang="en-US" dirty="0">
                <a:latin typeface="Times New Roman" panose="02020603050405020304" pitchFamily="18" charset="0"/>
                <a:cs typeface="Times New Roman" panose="02020603050405020304" pitchFamily="18" charset="0"/>
              </a:rPr>
              <a:t>N = Avogadro’s number</a:t>
            </a:r>
          </a:p>
          <a:p>
            <a:r>
              <a:rPr lang="en-US" dirty="0">
                <a:latin typeface="Times New Roman" panose="02020603050405020304" pitchFamily="18" charset="0"/>
                <a:cs typeface="Times New Roman" panose="02020603050405020304" pitchFamily="18" charset="0"/>
              </a:rPr>
              <a:t>m0 = mass of an individual molecule </a:t>
            </a:r>
          </a:p>
        </p:txBody>
      </p:sp>
    </p:spTree>
    <p:extLst>
      <p:ext uri="{BB962C8B-B14F-4D97-AF65-F5344CB8AC3E}">
        <p14:creationId xmlns:p14="http://schemas.microsoft.com/office/powerpoint/2010/main" val="307863603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3998</Words>
  <Application>Microsoft Office PowerPoint</Application>
  <PresentationFormat>Widescreen</PresentationFormat>
  <Paragraphs>417</Paragraphs>
  <Slides>42</Slides>
  <Notes>30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0" baseType="lpstr">
      <vt:lpstr>Arial</vt:lpstr>
      <vt:lpstr>Calibri</vt:lpstr>
      <vt:lpstr>Calibri Light</vt:lpstr>
      <vt:lpstr>Cambria Math</vt:lpstr>
      <vt:lpstr>Symbol</vt:lpstr>
      <vt:lpstr>Times New Roman</vt:lpstr>
      <vt:lpstr>Retrospect</vt:lpstr>
      <vt:lpstr>Equation</vt:lpstr>
      <vt:lpstr>Longitudinal Waves</vt:lpstr>
      <vt:lpstr>Sound wave in gases</vt:lpstr>
      <vt:lpstr>Typical changes in the medium due to sound waves</vt:lpstr>
      <vt:lpstr>PowerPoint Presentation</vt:lpstr>
      <vt:lpstr>The wave equation of sound wave in gas</vt:lpstr>
      <vt:lpstr>PowerPoint Presentation</vt:lpstr>
      <vt:lpstr>PowerPoint Presentation</vt:lpstr>
      <vt:lpstr>PowerPoint Presentation</vt:lpstr>
      <vt:lpstr>What if the sound medium obeys the isothermal process? (Newton’s idea)</vt:lpstr>
      <vt:lpstr>Bulk modulus</vt:lpstr>
      <vt:lpstr>Example 1 : Bulk modulus of water</vt:lpstr>
      <vt:lpstr>Example 2 : What is the speed of sound wave at sea level?</vt:lpstr>
      <vt:lpstr>Practical formula for speed of sound wave in dry air as a function of temperature</vt:lpstr>
      <vt:lpstr>Phase relationships</vt:lpstr>
      <vt:lpstr>Pressure and displacement in air column</vt:lpstr>
      <vt:lpstr>Energy distribution in travelling sound waves</vt:lpstr>
      <vt:lpstr>Energy distribution in travelling sound waves</vt:lpstr>
      <vt:lpstr>Intensity of sound waves</vt:lpstr>
      <vt:lpstr>Example 3 : sound intensity level</vt:lpstr>
      <vt:lpstr>Example 4 : displacement amplitude</vt:lpstr>
      <vt:lpstr>Specific Acoustic Impedance</vt:lpstr>
      <vt:lpstr>The importance of the specific acoustic impedance</vt:lpstr>
      <vt:lpstr>Reflection and transmission coefficients</vt:lpstr>
      <vt:lpstr>Example 5 : boundary conditions</vt:lpstr>
      <vt:lpstr>Solution</vt:lpstr>
      <vt:lpstr>Reflection and transmission of sound intensity</vt:lpstr>
      <vt:lpstr>Acoustic impedance</vt:lpstr>
      <vt:lpstr>Ultrasound coupling gel</vt:lpstr>
      <vt:lpstr>PowerPoint Presentation</vt:lpstr>
      <vt:lpstr>Example 6 : Reflection and transmission</vt:lpstr>
      <vt:lpstr>Example 7 : Impedance matching in ear</vt:lpstr>
      <vt:lpstr>How the middle ear works</vt:lpstr>
      <vt:lpstr>Longitudinal Waves in a solid</vt:lpstr>
      <vt:lpstr>Young’s modulus</vt:lpstr>
      <vt:lpstr>Transverse wave  and transverse velocity  in a bulk solid</vt:lpstr>
      <vt:lpstr>Shear Modulus or modulus of rigidity</vt:lpstr>
      <vt:lpstr>Longitudinal wave velocity in a bulk solid</vt:lpstr>
      <vt:lpstr>Poisson’s ratio</vt:lpstr>
      <vt:lpstr>Example 8 : Poisson ratio for the earth</vt:lpstr>
      <vt:lpstr>Seismic waves : body waves (P and S waves)</vt:lpstr>
      <vt:lpstr>Homework #6</vt:lpstr>
      <vt:lpstr>Poisson’s ratio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Longitudinal Waves</dc:title>
  <dc:creator>rachapak.chi@gmail.com</dc:creator>
  <cp:lastModifiedBy>rachapak.chi@gmail.com</cp:lastModifiedBy>
  <cp:revision>11</cp:revision>
  <dcterms:created xsi:type="dcterms:W3CDTF">2020-09-27T14:57:35Z</dcterms:created>
  <dcterms:modified xsi:type="dcterms:W3CDTF">2020-09-28T02:40:33Z</dcterms:modified>
</cp:coreProperties>
</file>